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643"/>
  </p:normalViewPr>
  <p:slideViewPr>
    <p:cSldViewPr snapToGrid="0">
      <p:cViewPr varScale="1">
        <p:scale>
          <a:sx n="105" d="100"/>
          <a:sy n="105" d="100"/>
        </p:scale>
        <p:origin x="63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C90E07-2D39-814C-A8DB-9037ADC990F1}" type="datetimeFigureOut">
              <a:rPr lang="en-IE" smtClean="0"/>
              <a:t>23/02/2025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A0BCC1-B6D2-3042-B42E-3D149958CA1F}" type="slidenum">
              <a:rPr lang="en-IE" smtClean="0"/>
              <a:t>‹#›</a:t>
            </a:fld>
            <a:endParaRPr lang="en-IE"/>
          </a:p>
        </p:txBody>
      </p:sp>
    </p:spTree>
    <p:extLst>
      <p:ext uri="{BB962C8B-B14F-4D97-AF65-F5344CB8AC3E}">
        <p14:creationId xmlns:p14="http://schemas.microsoft.com/office/powerpoint/2010/main" val="3287281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79A0BCC1-B6D2-3042-B42E-3D149958CA1F}" type="slidenum">
              <a:rPr lang="en-IE" smtClean="0"/>
              <a:t>3</a:t>
            </a:fld>
            <a:endParaRPr lang="en-IE"/>
          </a:p>
        </p:txBody>
      </p:sp>
    </p:spTree>
    <p:extLst>
      <p:ext uri="{BB962C8B-B14F-4D97-AF65-F5344CB8AC3E}">
        <p14:creationId xmlns:p14="http://schemas.microsoft.com/office/powerpoint/2010/main" val="4070997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2/23/25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2/23/25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2/23/25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manuelgross.blogspot.com/2017/07/como-acabar-con-la-locura-de-las.html" TargetMode="External"/><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manuelgross.blogspot.com/2017/07/como-acabar-con-la-locura-de-las.html" TargetMode="External"/><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boell.de/de/node/291669" TargetMode="External"/><Relationship Id="rId2" Type="http://schemas.openxmlformats.org/officeDocument/2006/relationships/image" Target="../media/image14.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guides.law.fsu.edu/c.php?g=38914&amp;p=247128" TargetMode="Externa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AA7BD-439D-4E2F-EB39-34C5A63A77AC}"/>
              </a:ext>
            </a:extLst>
          </p:cNvPr>
          <p:cNvSpPr>
            <a:spLocks noGrp="1"/>
          </p:cNvSpPr>
          <p:nvPr>
            <p:ph type="ctrTitle"/>
          </p:nvPr>
        </p:nvSpPr>
        <p:spPr/>
        <p:txBody>
          <a:bodyPr/>
          <a:lstStyle/>
          <a:p>
            <a:r>
              <a:rPr lang="en-IE" dirty="0"/>
              <a:t>Killaloe Diocesan Pastoral Council </a:t>
            </a:r>
          </a:p>
        </p:txBody>
      </p:sp>
      <p:sp>
        <p:nvSpPr>
          <p:cNvPr id="3" name="Subtitle 2">
            <a:extLst>
              <a:ext uri="{FF2B5EF4-FFF2-40B4-BE49-F238E27FC236}">
                <a16:creationId xmlns:a16="http://schemas.microsoft.com/office/drawing/2014/main" id="{28C89567-4A38-B843-815C-EF1C657CD9AB}"/>
              </a:ext>
            </a:extLst>
          </p:cNvPr>
          <p:cNvSpPr>
            <a:spLocks noGrp="1"/>
          </p:cNvSpPr>
          <p:nvPr>
            <p:ph type="subTitle" idx="1"/>
          </p:nvPr>
        </p:nvSpPr>
        <p:spPr/>
        <p:txBody>
          <a:bodyPr/>
          <a:lstStyle/>
          <a:p>
            <a:endParaRPr lang="en-IE"/>
          </a:p>
        </p:txBody>
      </p:sp>
    </p:spTree>
    <p:extLst>
      <p:ext uri="{BB962C8B-B14F-4D97-AF65-F5344CB8AC3E}">
        <p14:creationId xmlns:p14="http://schemas.microsoft.com/office/powerpoint/2010/main" val="450371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47DAA-886C-1F80-1F42-1E89A566A49E}"/>
              </a:ext>
            </a:extLst>
          </p:cNvPr>
          <p:cNvSpPr>
            <a:spLocks noGrp="1"/>
          </p:cNvSpPr>
          <p:nvPr>
            <p:ph type="title"/>
          </p:nvPr>
        </p:nvSpPr>
        <p:spPr/>
        <p:txBody>
          <a:bodyPr/>
          <a:lstStyle/>
          <a:p>
            <a:r>
              <a:rPr lang="en-IE" dirty="0"/>
              <a:t>Annual Review with the Office for Mission and Ministry </a:t>
            </a:r>
          </a:p>
        </p:txBody>
      </p:sp>
      <p:sp>
        <p:nvSpPr>
          <p:cNvPr id="3" name="Content Placeholder 2">
            <a:extLst>
              <a:ext uri="{FF2B5EF4-FFF2-40B4-BE49-F238E27FC236}">
                <a16:creationId xmlns:a16="http://schemas.microsoft.com/office/drawing/2014/main" id="{95706005-2F31-FFD7-EDEF-0A0ACB3BD3E4}"/>
              </a:ext>
            </a:extLst>
          </p:cNvPr>
          <p:cNvSpPr>
            <a:spLocks noGrp="1"/>
          </p:cNvSpPr>
          <p:nvPr>
            <p:ph sz="half" idx="1"/>
          </p:nvPr>
        </p:nvSpPr>
        <p:spPr/>
        <p:txBody>
          <a:bodyPr>
            <a:normAutofit fontScale="92500" lnSpcReduction="20000"/>
          </a:bodyPr>
          <a:lstStyle/>
          <a:p>
            <a:r>
              <a:rPr lang="en-IE" sz="3200" dirty="0">
                <a:solidFill>
                  <a:srgbClr val="000000"/>
                </a:solidFill>
                <a:effectLst/>
                <a:latin typeface="Bookman Old Style" panose="02050604050505020204" pitchFamily="18" charset="0"/>
              </a:rPr>
              <a:t>Will engage with the Office of Mission and Ministry in an annual review of the Diocesan Pastoral Plan and recommend any necessary revisions to the Bishop.</a:t>
            </a:r>
          </a:p>
          <a:p>
            <a:endParaRPr lang="en-IE" dirty="0"/>
          </a:p>
        </p:txBody>
      </p:sp>
      <p:pic>
        <p:nvPicPr>
          <p:cNvPr id="12290" name="Picture 2" descr="REVIEWS – SO IMPORTANT – SO APPRECIATED">
            <a:extLst>
              <a:ext uri="{FF2B5EF4-FFF2-40B4-BE49-F238E27FC236}">
                <a16:creationId xmlns:a16="http://schemas.microsoft.com/office/drawing/2014/main" id="{F83C1C2D-193A-8E5A-7A1C-0E37294B890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732332" y="2354942"/>
            <a:ext cx="3772279"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769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3319" name="Group 1331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32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IE"/>
            </a:p>
          </p:txBody>
        </p:sp>
        <p:sp>
          <p:nvSpPr>
            <p:cNvPr id="1332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IE"/>
            </a:p>
          </p:txBody>
        </p:sp>
        <p:sp>
          <p:nvSpPr>
            <p:cNvPr id="1332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IE"/>
            </a:p>
          </p:txBody>
        </p:sp>
        <p:sp>
          <p:nvSpPr>
            <p:cNvPr id="1332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IE"/>
            </a:p>
          </p:txBody>
        </p:sp>
        <p:sp>
          <p:nvSpPr>
            <p:cNvPr id="1332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IE"/>
            </a:p>
          </p:txBody>
        </p:sp>
        <p:sp>
          <p:nvSpPr>
            <p:cNvPr id="1332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IE"/>
            </a:p>
          </p:txBody>
        </p:sp>
        <p:sp>
          <p:nvSpPr>
            <p:cNvPr id="1332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IE"/>
            </a:p>
          </p:txBody>
        </p:sp>
        <p:sp>
          <p:nvSpPr>
            <p:cNvPr id="1332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IE"/>
            </a:p>
          </p:txBody>
        </p:sp>
        <p:sp>
          <p:nvSpPr>
            <p:cNvPr id="1332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IE"/>
            </a:p>
          </p:txBody>
        </p:sp>
        <p:sp>
          <p:nvSpPr>
            <p:cNvPr id="1332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IE"/>
            </a:p>
          </p:txBody>
        </p:sp>
        <p:sp>
          <p:nvSpPr>
            <p:cNvPr id="1333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IE"/>
            </a:p>
          </p:txBody>
        </p:sp>
        <p:sp>
          <p:nvSpPr>
            <p:cNvPr id="1333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IE"/>
            </a:p>
          </p:txBody>
        </p:sp>
      </p:grpSp>
      <p:grpSp>
        <p:nvGrpSpPr>
          <p:cNvPr id="13333" name="Group 1333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333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IE"/>
            </a:p>
          </p:txBody>
        </p:sp>
        <p:sp>
          <p:nvSpPr>
            <p:cNvPr id="1333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IE"/>
            </a:p>
          </p:txBody>
        </p:sp>
        <p:sp>
          <p:nvSpPr>
            <p:cNvPr id="1333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IE"/>
            </a:p>
          </p:txBody>
        </p:sp>
        <p:sp>
          <p:nvSpPr>
            <p:cNvPr id="1333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IE"/>
            </a:p>
          </p:txBody>
        </p:sp>
        <p:sp>
          <p:nvSpPr>
            <p:cNvPr id="1333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IE"/>
            </a:p>
          </p:txBody>
        </p:sp>
        <p:sp>
          <p:nvSpPr>
            <p:cNvPr id="1333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IE"/>
            </a:p>
          </p:txBody>
        </p:sp>
        <p:sp>
          <p:nvSpPr>
            <p:cNvPr id="1334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IE"/>
            </a:p>
          </p:txBody>
        </p:sp>
        <p:sp>
          <p:nvSpPr>
            <p:cNvPr id="1334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IE"/>
            </a:p>
          </p:txBody>
        </p:sp>
        <p:sp>
          <p:nvSpPr>
            <p:cNvPr id="1334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IE"/>
            </a:p>
          </p:txBody>
        </p:sp>
        <p:sp>
          <p:nvSpPr>
            <p:cNvPr id="1334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IE"/>
            </a:p>
          </p:txBody>
        </p:sp>
        <p:sp>
          <p:nvSpPr>
            <p:cNvPr id="1334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IE"/>
            </a:p>
          </p:txBody>
        </p:sp>
        <p:sp>
          <p:nvSpPr>
            <p:cNvPr id="1334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IE"/>
            </a:p>
          </p:txBody>
        </p:sp>
      </p:grpSp>
      <p:sp>
        <p:nvSpPr>
          <p:cNvPr id="13347" name="Rectangle 1334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334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IE"/>
          </a:p>
        </p:txBody>
      </p:sp>
      <p:sp useBgFill="1">
        <p:nvSpPr>
          <p:cNvPr id="13351" name="Rectangle 13350">
            <a:extLst>
              <a:ext uri="{FF2B5EF4-FFF2-40B4-BE49-F238E27FC236}">
                <a16:creationId xmlns:a16="http://schemas.microsoft.com/office/drawing/2014/main" id="{2F21E579-4785-4A4E-8D09-42E5246D8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CEE13A-899E-310D-52CF-9BA969901D7D}"/>
              </a:ext>
            </a:extLst>
          </p:cNvPr>
          <p:cNvSpPr>
            <a:spLocks noGrp="1"/>
          </p:cNvSpPr>
          <p:nvPr>
            <p:ph type="title"/>
          </p:nvPr>
        </p:nvSpPr>
        <p:spPr>
          <a:xfrm>
            <a:off x="649224" y="645106"/>
            <a:ext cx="5122652" cy="1259894"/>
          </a:xfrm>
        </p:spPr>
        <p:txBody>
          <a:bodyPr vert="horz" lIns="91440" tIns="45720" rIns="91440" bIns="45720" rtlCol="0" anchor="t">
            <a:normAutofit/>
          </a:bodyPr>
          <a:lstStyle/>
          <a:p>
            <a:r>
              <a:rPr lang="en-US"/>
              <a:t>Boundaries </a:t>
            </a:r>
          </a:p>
        </p:txBody>
      </p:sp>
      <p:sp>
        <p:nvSpPr>
          <p:cNvPr id="13353" name="Rectangle 13352">
            <a:extLst>
              <a:ext uri="{FF2B5EF4-FFF2-40B4-BE49-F238E27FC236}">
                <a16:creationId xmlns:a16="http://schemas.microsoft.com/office/drawing/2014/main" id="{3BE96D34-9D7C-4984-961D-7165FA216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3" name="Content Placeholder 2">
            <a:extLst>
              <a:ext uri="{FF2B5EF4-FFF2-40B4-BE49-F238E27FC236}">
                <a16:creationId xmlns:a16="http://schemas.microsoft.com/office/drawing/2014/main" id="{4EDD01DA-B4D7-C6F5-846A-B25167A27BDB}"/>
              </a:ext>
            </a:extLst>
          </p:cNvPr>
          <p:cNvSpPr>
            <a:spLocks noGrp="1"/>
          </p:cNvSpPr>
          <p:nvPr>
            <p:ph sz="half" idx="1"/>
          </p:nvPr>
        </p:nvSpPr>
        <p:spPr>
          <a:xfrm>
            <a:off x="649225" y="2133600"/>
            <a:ext cx="5122652" cy="3759253"/>
          </a:xfrm>
        </p:spPr>
        <p:txBody>
          <a:bodyPr vert="horz" lIns="91440" tIns="45720" rIns="91440" bIns="45720" rtlCol="0">
            <a:normAutofit/>
          </a:bodyPr>
          <a:lstStyle/>
          <a:p>
            <a:r>
              <a:rPr lang="en-US" sz="3200" dirty="0">
                <a:effectLst/>
              </a:rPr>
              <a:t>The Diocesan Pastoral Council will have structured links with all Diocesan bodies; however, it is not within its remit to direct their activities.</a:t>
            </a:r>
          </a:p>
          <a:p>
            <a:endParaRPr lang="en-US" dirty="0"/>
          </a:p>
        </p:txBody>
      </p:sp>
      <p:pic>
        <p:nvPicPr>
          <p:cNvPr id="13314" name="Picture 2" descr="teach your teens healthy boundaries">
            <a:extLst>
              <a:ext uri="{FF2B5EF4-FFF2-40B4-BE49-F238E27FC236}">
                <a16:creationId xmlns:a16="http://schemas.microsoft.com/office/drawing/2014/main" id="{26670854-79C1-6D0E-EE24-1BC5C46E34A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18179" r="12940" b="-1"/>
          <a:stretch/>
        </p:blipFill>
        <p:spPr bwMode="auto">
          <a:xfrm>
            <a:off x="6091916" y="645106"/>
            <a:ext cx="5451627" cy="5247747"/>
          </a:xfrm>
          <a:prstGeom prst="rect">
            <a:avLst/>
          </a:prstGeom>
          <a:noFill/>
          <a:extLst>
            <a:ext uri="{909E8E84-426E-40DD-AFC4-6F175D3DCCD1}">
              <a14:hiddenFill xmlns:a14="http://schemas.microsoft.com/office/drawing/2010/main">
                <a:solidFill>
                  <a:srgbClr val="FFFFFF"/>
                </a:solidFill>
              </a14:hiddenFill>
            </a:ext>
          </a:extLst>
        </p:spPr>
      </p:pic>
      <p:sp>
        <p:nvSpPr>
          <p:cNvPr id="13355" name="Freeform 12">
            <a:extLst>
              <a:ext uri="{FF2B5EF4-FFF2-40B4-BE49-F238E27FC236}">
                <a16:creationId xmlns:a16="http://schemas.microsoft.com/office/drawing/2014/main" id="{C8DE1BEC-DAE3-43F4-8D9F-384C3D694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936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4376" name="Group 14375">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378"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IE"/>
            </a:p>
          </p:txBody>
        </p:sp>
        <p:sp>
          <p:nvSpPr>
            <p:cNvPr id="14380"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IE"/>
            </a:p>
          </p:txBody>
        </p:sp>
        <p:sp>
          <p:nvSpPr>
            <p:cNvPr id="14381"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IE"/>
            </a:p>
          </p:txBody>
        </p:sp>
        <p:sp>
          <p:nvSpPr>
            <p:cNvPr id="14382"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IE"/>
            </a:p>
          </p:txBody>
        </p:sp>
        <p:sp>
          <p:nvSpPr>
            <p:cNvPr id="14383"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IE"/>
            </a:p>
          </p:txBody>
        </p:sp>
        <p:sp>
          <p:nvSpPr>
            <p:cNvPr id="14384"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IE"/>
            </a:p>
          </p:txBody>
        </p:sp>
        <p:sp>
          <p:nvSpPr>
            <p:cNvPr id="14385"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IE"/>
            </a:p>
          </p:txBody>
        </p:sp>
        <p:sp>
          <p:nvSpPr>
            <p:cNvPr id="14386"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IE"/>
            </a:p>
          </p:txBody>
        </p:sp>
        <p:sp>
          <p:nvSpPr>
            <p:cNvPr id="14387"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IE"/>
            </a:p>
          </p:txBody>
        </p:sp>
        <p:sp>
          <p:nvSpPr>
            <p:cNvPr id="14388"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IE"/>
            </a:p>
          </p:txBody>
        </p:sp>
        <p:sp>
          <p:nvSpPr>
            <p:cNvPr id="14389"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IE"/>
            </a:p>
          </p:txBody>
        </p:sp>
        <p:sp>
          <p:nvSpPr>
            <p:cNvPr id="14390"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IE"/>
            </a:p>
          </p:txBody>
        </p:sp>
      </p:grpSp>
      <p:grpSp>
        <p:nvGrpSpPr>
          <p:cNvPr id="14391" name="Group 14390">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4392"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IE"/>
            </a:p>
          </p:txBody>
        </p:sp>
        <p:sp>
          <p:nvSpPr>
            <p:cNvPr id="14393"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IE"/>
            </a:p>
          </p:txBody>
        </p:sp>
        <p:sp>
          <p:nvSpPr>
            <p:cNvPr id="14394"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IE"/>
            </a:p>
          </p:txBody>
        </p:sp>
        <p:sp>
          <p:nvSpPr>
            <p:cNvPr id="14395"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IE"/>
            </a:p>
          </p:txBody>
        </p:sp>
        <p:sp>
          <p:nvSpPr>
            <p:cNvPr id="14396"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IE"/>
            </a:p>
          </p:txBody>
        </p:sp>
        <p:sp>
          <p:nvSpPr>
            <p:cNvPr id="14397"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IE"/>
            </a:p>
          </p:txBody>
        </p:sp>
        <p:sp>
          <p:nvSpPr>
            <p:cNvPr id="14398"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IE"/>
            </a:p>
          </p:txBody>
        </p:sp>
        <p:sp>
          <p:nvSpPr>
            <p:cNvPr id="14399"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IE"/>
            </a:p>
          </p:txBody>
        </p:sp>
        <p:sp>
          <p:nvSpPr>
            <p:cNvPr id="14400"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IE"/>
            </a:p>
          </p:txBody>
        </p:sp>
        <p:sp>
          <p:nvSpPr>
            <p:cNvPr id="14401"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IE"/>
            </a:p>
          </p:txBody>
        </p:sp>
        <p:sp>
          <p:nvSpPr>
            <p:cNvPr id="14402"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IE"/>
            </a:p>
          </p:txBody>
        </p:sp>
        <p:sp>
          <p:nvSpPr>
            <p:cNvPr id="14403"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IE"/>
            </a:p>
          </p:txBody>
        </p:sp>
      </p:grpSp>
      <p:sp>
        <p:nvSpPr>
          <p:cNvPr id="14404" name="Rectangle 14403">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4405"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IE"/>
          </a:p>
        </p:txBody>
      </p:sp>
      <p:sp useBgFill="1">
        <p:nvSpPr>
          <p:cNvPr id="14375" name="Rectangle 14374">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3F7DEF-2171-2EB6-C038-6D9F0BD4D79C}"/>
              </a:ext>
            </a:extLst>
          </p:cNvPr>
          <p:cNvSpPr>
            <a:spLocks noGrp="1"/>
          </p:cNvSpPr>
          <p:nvPr>
            <p:ph type="title"/>
          </p:nvPr>
        </p:nvSpPr>
        <p:spPr>
          <a:xfrm>
            <a:off x="649224" y="645106"/>
            <a:ext cx="3650279" cy="1259894"/>
          </a:xfrm>
        </p:spPr>
        <p:txBody>
          <a:bodyPr vert="horz" lIns="91440" tIns="45720" rIns="91440" bIns="45720" rtlCol="0" anchor="t">
            <a:normAutofit/>
          </a:bodyPr>
          <a:lstStyle/>
          <a:p>
            <a:pPr>
              <a:lnSpc>
                <a:spcPct val="90000"/>
              </a:lnSpc>
            </a:pPr>
            <a:r>
              <a:rPr lang="en-US" sz="2800"/>
              <a:t>Membership of the Diocesan Pastoral Council </a:t>
            </a:r>
          </a:p>
        </p:txBody>
      </p:sp>
      <p:sp>
        <p:nvSpPr>
          <p:cNvPr id="14377" name="Rectangle 14376">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3" name="Content Placeholder 2">
            <a:extLst>
              <a:ext uri="{FF2B5EF4-FFF2-40B4-BE49-F238E27FC236}">
                <a16:creationId xmlns:a16="http://schemas.microsoft.com/office/drawing/2014/main" id="{D5C2D469-4C21-A2F3-3C4B-761204C759DA}"/>
              </a:ext>
            </a:extLst>
          </p:cNvPr>
          <p:cNvSpPr>
            <a:spLocks noGrp="1"/>
          </p:cNvSpPr>
          <p:nvPr>
            <p:ph sz="half" idx="1"/>
          </p:nvPr>
        </p:nvSpPr>
        <p:spPr>
          <a:xfrm>
            <a:off x="649224" y="2133600"/>
            <a:ext cx="4788407" cy="3890012"/>
          </a:xfrm>
        </p:spPr>
        <p:txBody>
          <a:bodyPr vert="horz" lIns="91440" tIns="45720" rIns="91440" bIns="45720" rtlCol="0">
            <a:normAutofit fontScale="40000" lnSpcReduction="20000"/>
          </a:bodyPr>
          <a:lstStyle/>
          <a:p>
            <a:pPr algn="just">
              <a:lnSpc>
                <a:spcPct val="90000"/>
              </a:lnSpc>
            </a:pPr>
            <a:r>
              <a:rPr lang="en-US" sz="5100" i="1" dirty="0">
                <a:effectLst/>
              </a:rPr>
              <a:t>The members of Christ’s faithful assigned to the pastoral council are to be selected in such a way that the council truly reflects the entire portion of the people of God which constitutes the diocese taking account of the different regions of the diocese, of social conditions and professions, and of the part played in the apostolate by the members, whether individually or in association with other. </a:t>
            </a:r>
          </a:p>
          <a:p>
            <a:pPr marL="0" indent="0" algn="just">
              <a:lnSpc>
                <a:spcPct val="90000"/>
              </a:lnSpc>
              <a:buNone/>
            </a:pPr>
            <a:r>
              <a:rPr lang="en-US" sz="5100" i="1" dirty="0"/>
              <a:t>	</a:t>
            </a:r>
            <a:r>
              <a:rPr lang="en-US" sz="5100" i="1" dirty="0">
                <a:effectLst/>
              </a:rPr>
              <a:t>Can #512 </a:t>
            </a:r>
            <a:r>
              <a:rPr lang="en-US" sz="5100" dirty="0">
                <a:effectLst/>
              </a:rPr>
              <a:t>§</a:t>
            </a:r>
            <a:r>
              <a:rPr lang="en-US" sz="5100" i="1" dirty="0">
                <a:effectLst/>
              </a:rPr>
              <a:t>2</a:t>
            </a:r>
            <a:endParaRPr lang="en-US" sz="5100" dirty="0">
              <a:effectLst/>
            </a:endParaRPr>
          </a:p>
        </p:txBody>
      </p:sp>
      <p:pic>
        <p:nvPicPr>
          <p:cNvPr id="14338" name="Picture 2" descr="An Overview Of Membership Engagement ...">
            <a:extLst>
              <a:ext uri="{FF2B5EF4-FFF2-40B4-BE49-F238E27FC236}">
                <a16:creationId xmlns:a16="http://schemas.microsoft.com/office/drawing/2014/main" id="{0E2E46C4-67BA-827D-C351-643ADB9C82F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340378" y="1688641"/>
            <a:ext cx="5202397" cy="3418181"/>
          </a:xfrm>
          <a:prstGeom prst="rect">
            <a:avLst/>
          </a:prstGeom>
          <a:noFill/>
          <a:extLst>
            <a:ext uri="{909E8E84-426E-40DD-AFC4-6F175D3DCCD1}">
              <a14:hiddenFill xmlns:a14="http://schemas.microsoft.com/office/drawing/2010/main">
                <a:solidFill>
                  <a:srgbClr val="FFFFFF"/>
                </a:solidFill>
              </a14:hiddenFill>
            </a:ext>
          </a:extLst>
        </p:spPr>
      </p:pic>
      <p:sp>
        <p:nvSpPr>
          <p:cNvPr id="14379"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6519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5399" name="Group 15398">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5400"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IE"/>
            </a:p>
          </p:txBody>
        </p:sp>
        <p:sp>
          <p:nvSpPr>
            <p:cNvPr id="15401"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IE"/>
            </a:p>
          </p:txBody>
        </p:sp>
        <p:sp>
          <p:nvSpPr>
            <p:cNvPr id="15402"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IE"/>
            </a:p>
          </p:txBody>
        </p:sp>
        <p:sp>
          <p:nvSpPr>
            <p:cNvPr id="15403"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IE"/>
            </a:p>
          </p:txBody>
        </p:sp>
        <p:sp>
          <p:nvSpPr>
            <p:cNvPr id="15404"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IE"/>
            </a:p>
          </p:txBody>
        </p:sp>
        <p:sp>
          <p:nvSpPr>
            <p:cNvPr id="15405"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IE"/>
            </a:p>
          </p:txBody>
        </p:sp>
        <p:sp>
          <p:nvSpPr>
            <p:cNvPr id="15406"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IE"/>
            </a:p>
          </p:txBody>
        </p:sp>
        <p:sp>
          <p:nvSpPr>
            <p:cNvPr id="15407"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IE"/>
            </a:p>
          </p:txBody>
        </p:sp>
        <p:sp>
          <p:nvSpPr>
            <p:cNvPr id="15408"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IE"/>
            </a:p>
          </p:txBody>
        </p:sp>
        <p:sp>
          <p:nvSpPr>
            <p:cNvPr id="15409"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IE"/>
            </a:p>
          </p:txBody>
        </p:sp>
        <p:sp>
          <p:nvSpPr>
            <p:cNvPr id="15410"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IE"/>
            </a:p>
          </p:txBody>
        </p:sp>
        <p:sp>
          <p:nvSpPr>
            <p:cNvPr id="15411"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IE"/>
            </a:p>
          </p:txBody>
        </p:sp>
      </p:grpSp>
      <p:grpSp>
        <p:nvGrpSpPr>
          <p:cNvPr id="15412" name="Group 15411">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5413"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IE"/>
            </a:p>
          </p:txBody>
        </p:sp>
        <p:sp>
          <p:nvSpPr>
            <p:cNvPr id="15414"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IE"/>
            </a:p>
          </p:txBody>
        </p:sp>
        <p:sp>
          <p:nvSpPr>
            <p:cNvPr id="15415"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IE"/>
            </a:p>
          </p:txBody>
        </p:sp>
        <p:sp>
          <p:nvSpPr>
            <p:cNvPr id="15416"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IE"/>
            </a:p>
          </p:txBody>
        </p:sp>
        <p:sp>
          <p:nvSpPr>
            <p:cNvPr id="15417"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IE"/>
            </a:p>
          </p:txBody>
        </p:sp>
        <p:sp>
          <p:nvSpPr>
            <p:cNvPr id="15418"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IE"/>
            </a:p>
          </p:txBody>
        </p:sp>
        <p:sp>
          <p:nvSpPr>
            <p:cNvPr id="15419"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IE"/>
            </a:p>
          </p:txBody>
        </p:sp>
        <p:sp>
          <p:nvSpPr>
            <p:cNvPr id="15420"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IE"/>
            </a:p>
          </p:txBody>
        </p:sp>
        <p:sp>
          <p:nvSpPr>
            <p:cNvPr id="15421"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IE"/>
            </a:p>
          </p:txBody>
        </p:sp>
        <p:sp>
          <p:nvSpPr>
            <p:cNvPr id="15422"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IE"/>
            </a:p>
          </p:txBody>
        </p:sp>
        <p:sp>
          <p:nvSpPr>
            <p:cNvPr id="15423"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IE"/>
            </a:p>
          </p:txBody>
        </p:sp>
        <p:sp>
          <p:nvSpPr>
            <p:cNvPr id="15424"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IE"/>
            </a:p>
          </p:txBody>
        </p:sp>
      </p:grpSp>
      <p:sp>
        <p:nvSpPr>
          <p:cNvPr id="15425" name="Rectangle 15424">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5426"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IE"/>
          </a:p>
        </p:txBody>
      </p:sp>
      <p:sp>
        <p:nvSpPr>
          <p:cNvPr id="2" name="Title 1">
            <a:extLst>
              <a:ext uri="{FF2B5EF4-FFF2-40B4-BE49-F238E27FC236}">
                <a16:creationId xmlns:a16="http://schemas.microsoft.com/office/drawing/2014/main" id="{B0BEC7EA-72FF-EFD8-CD49-FB8AEF1A9293}"/>
              </a:ext>
            </a:extLst>
          </p:cNvPr>
          <p:cNvSpPr>
            <a:spLocks noGrp="1"/>
          </p:cNvSpPr>
          <p:nvPr>
            <p:ph type="title"/>
          </p:nvPr>
        </p:nvSpPr>
        <p:spPr>
          <a:xfrm>
            <a:off x="1687669" y="624110"/>
            <a:ext cx="4137059" cy="1280890"/>
          </a:xfrm>
        </p:spPr>
        <p:txBody>
          <a:bodyPr vert="horz" lIns="91440" tIns="45720" rIns="91440" bIns="45720" rtlCol="0" anchor="t">
            <a:normAutofit/>
          </a:bodyPr>
          <a:lstStyle/>
          <a:p>
            <a:r>
              <a:rPr lang="en-US" sz="3200"/>
              <a:t>The make-up of the group</a:t>
            </a:r>
          </a:p>
        </p:txBody>
      </p:sp>
      <p:sp>
        <p:nvSpPr>
          <p:cNvPr id="3" name="Content Placeholder 2">
            <a:extLst>
              <a:ext uri="{FF2B5EF4-FFF2-40B4-BE49-F238E27FC236}">
                <a16:creationId xmlns:a16="http://schemas.microsoft.com/office/drawing/2014/main" id="{9B888350-4ED0-1653-B8B7-050566053434}"/>
              </a:ext>
            </a:extLst>
          </p:cNvPr>
          <p:cNvSpPr>
            <a:spLocks noGrp="1"/>
          </p:cNvSpPr>
          <p:nvPr>
            <p:ph sz="half" idx="1"/>
          </p:nvPr>
        </p:nvSpPr>
        <p:spPr>
          <a:xfrm>
            <a:off x="1683956" y="2133600"/>
            <a:ext cx="4140772" cy="3763571"/>
          </a:xfrm>
        </p:spPr>
        <p:txBody>
          <a:bodyPr vert="horz" lIns="91440" tIns="45720" rIns="91440" bIns="45720" rtlCol="0">
            <a:normAutofit fontScale="55000" lnSpcReduction="20000"/>
          </a:bodyPr>
          <a:lstStyle/>
          <a:p>
            <a:pPr>
              <a:lnSpc>
                <a:spcPct val="90000"/>
              </a:lnSpc>
            </a:pPr>
            <a:r>
              <a:rPr lang="en-US" sz="3200" dirty="0">
                <a:solidFill>
                  <a:srgbClr val="000000"/>
                </a:solidFill>
                <a:effectLst/>
              </a:rPr>
              <a:t>Bishop</a:t>
            </a:r>
          </a:p>
          <a:p>
            <a:pPr>
              <a:lnSpc>
                <a:spcPct val="90000"/>
              </a:lnSpc>
            </a:pPr>
            <a:r>
              <a:rPr lang="en-US" sz="3200" dirty="0">
                <a:solidFill>
                  <a:srgbClr val="000000"/>
                </a:solidFill>
                <a:effectLst/>
              </a:rPr>
              <a:t>Council of Priests 2 Representatives</a:t>
            </a:r>
          </a:p>
          <a:p>
            <a:pPr>
              <a:lnSpc>
                <a:spcPct val="90000"/>
              </a:lnSpc>
            </a:pPr>
            <a:r>
              <a:rPr lang="en-US" sz="3200" dirty="0">
                <a:solidFill>
                  <a:srgbClr val="000000"/>
                </a:solidFill>
                <a:effectLst/>
              </a:rPr>
              <a:t>Ministers of Pastoral Care and Catechesis 2 Representatives</a:t>
            </a:r>
          </a:p>
          <a:p>
            <a:pPr>
              <a:lnSpc>
                <a:spcPct val="90000"/>
              </a:lnSpc>
            </a:pPr>
            <a:r>
              <a:rPr lang="en-US" sz="3200" dirty="0">
                <a:solidFill>
                  <a:srgbClr val="000000"/>
                </a:solidFill>
                <a:effectLst/>
              </a:rPr>
              <a:t>Pastoral Areas 1 Representative each</a:t>
            </a:r>
          </a:p>
          <a:p>
            <a:pPr>
              <a:lnSpc>
                <a:spcPct val="90000"/>
              </a:lnSpc>
            </a:pPr>
            <a:r>
              <a:rPr lang="en-US" sz="3200" dirty="0">
                <a:solidFill>
                  <a:srgbClr val="000000"/>
                </a:solidFill>
                <a:effectLst/>
              </a:rPr>
              <a:t>Diocesan Communication Officer</a:t>
            </a:r>
          </a:p>
          <a:p>
            <a:pPr>
              <a:lnSpc>
                <a:spcPct val="90000"/>
              </a:lnSpc>
            </a:pPr>
            <a:r>
              <a:rPr lang="en-US" sz="3200" dirty="0">
                <a:solidFill>
                  <a:srgbClr val="000000"/>
                </a:solidFill>
                <a:effectLst/>
              </a:rPr>
              <a:t>Vicar/Director for Mission and Ministry</a:t>
            </a:r>
          </a:p>
          <a:p>
            <a:pPr>
              <a:lnSpc>
                <a:spcPct val="90000"/>
              </a:lnSpc>
            </a:pPr>
            <a:r>
              <a:rPr lang="en-US" sz="3200" dirty="0">
                <a:solidFill>
                  <a:srgbClr val="000000"/>
                </a:solidFill>
                <a:effectLst/>
              </a:rPr>
              <a:t>The Bishop/DPC can also co-opt people from specific areas of ministry or with particular skillsets.</a:t>
            </a:r>
          </a:p>
          <a:p>
            <a:pPr>
              <a:lnSpc>
                <a:spcPct val="90000"/>
              </a:lnSpc>
            </a:pPr>
            <a:endParaRPr lang="en-US" sz="1500" dirty="0">
              <a:solidFill>
                <a:srgbClr val="000000"/>
              </a:solidFill>
            </a:endParaRPr>
          </a:p>
        </p:txBody>
      </p:sp>
      <p:pic>
        <p:nvPicPr>
          <p:cNvPr id="15362" name="Picture 2" descr="consumers want with a focus group ...">
            <a:extLst>
              <a:ext uri="{FF2B5EF4-FFF2-40B4-BE49-F238E27FC236}">
                <a16:creationId xmlns:a16="http://schemas.microsoft.com/office/drawing/2014/main" id="{D6D01E88-DE69-C813-7552-597DEB8389C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091916" y="1775630"/>
            <a:ext cx="5451627" cy="2986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261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365A0-A798-30C3-56F1-16D4C7EE785C}"/>
              </a:ext>
            </a:extLst>
          </p:cNvPr>
          <p:cNvSpPr>
            <a:spLocks noGrp="1"/>
          </p:cNvSpPr>
          <p:nvPr>
            <p:ph type="title"/>
          </p:nvPr>
        </p:nvSpPr>
        <p:spPr/>
        <p:txBody>
          <a:bodyPr/>
          <a:lstStyle/>
          <a:p>
            <a:r>
              <a:rPr lang="en-IE"/>
              <a:t>Traits we will try to exercise at our meetings. </a:t>
            </a:r>
            <a:endParaRPr lang="en-IE" dirty="0"/>
          </a:p>
        </p:txBody>
      </p:sp>
      <p:sp>
        <p:nvSpPr>
          <p:cNvPr id="3" name="Content Placeholder 2">
            <a:extLst>
              <a:ext uri="{FF2B5EF4-FFF2-40B4-BE49-F238E27FC236}">
                <a16:creationId xmlns:a16="http://schemas.microsoft.com/office/drawing/2014/main" id="{0331A2E7-05A1-D2D8-876B-C04114A9BE7A}"/>
              </a:ext>
            </a:extLst>
          </p:cNvPr>
          <p:cNvSpPr>
            <a:spLocks noGrp="1"/>
          </p:cNvSpPr>
          <p:nvPr>
            <p:ph sz="half" idx="1"/>
          </p:nvPr>
        </p:nvSpPr>
        <p:spPr/>
        <p:txBody>
          <a:bodyPr>
            <a:normAutofit lnSpcReduction="10000"/>
          </a:bodyPr>
          <a:lstStyle/>
          <a:p>
            <a:r>
              <a:rPr lang="en-IE" dirty="0">
                <a:solidFill>
                  <a:srgbClr val="000000"/>
                </a:solidFill>
                <a:effectLst/>
                <a:latin typeface="Bookman Old Style" panose="02050604050505020204" pitchFamily="18" charset="0"/>
              </a:rPr>
              <a:t>Committed to </a:t>
            </a:r>
            <a:r>
              <a:rPr lang="en-IE" dirty="0">
                <a:solidFill>
                  <a:srgbClr val="000000"/>
                </a:solidFill>
                <a:latin typeface="Bookman Old Style" panose="02050604050505020204" pitchFamily="18" charset="0"/>
              </a:rPr>
              <a:t>our</a:t>
            </a:r>
            <a:r>
              <a:rPr lang="en-IE" dirty="0">
                <a:solidFill>
                  <a:srgbClr val="000000"/>
                </a:solidFill>
                <a:effectLst/>
                <a:latin typeface="Bookman Old Style" panose="02050604050505020204" pitchFamily="18" charset="0"/>
              </a:rPr>
              <a:t> faith</a:t>
            </a:r>
          </a:p>
          <a:p>
            <a:r>
              <a:rPr lang="en-IE" dirty="0">
                <a:solidFill>
                  <a:srgbClr val="000000"/>
                </a:solidFill>
                <a:effectLst/>
                <a:latin typeface="Bookman Old Style" panose="02050604050505020204" pitchFamily="18" charset="0"/>
              </a:rPr>
              <a:t>Prayer</a:t>
            </a:r>
          </a:p>
          <a:p>
            <a:r>
              <a:rPr lang="en-IE" dirty="0">
                <a:solidFill>
                  <a:srgbClr val="000000"/>
                </a:solidFill>
                <a:effectLst/>
                <a:latin typeface="Bookman Old Style" panose="02050604050505020204" pitchFamily="18" charset="0"/>
              </a:rPr>
              <a:t>Good listening </a:t>
            </a:r>
          </a:p>
          <a:p>
            <a:r>
              <a:rPr lang="en-IE" dirty="0">
                <a:solidFill>
                  <a:srgbClr val="000000"/>
                </a:solidFill>
                <a:effectLst/>
                <a:latin typeface="Bookman Old Style" panose="02050604050505020204" pitchFamily="18" charset="0"/>
              </a:rPr>
              <a:t>Good communicating</a:t>
            </a:r>
          </a:p>
          <a:p>
            <a:r>
              <a:rPr lang="en-IE" dirty="0">
                <a:solidFill>
                  <a:srgbClr val="000000"/>
                </a:solidFill>
                <a:effectLst/>
                <a:latin typeface="Bookman Old Style" panose="02050604050505020204" pitchFamily="18" charset="0"/>
              </a:rPr>
              <a:t>Positive attitude</a:t>
            </a:r>
          </a:p>
          <a:p>
            <a:r>
              <a:rPr lang="en-IE" dirty="0">
                <a:solidFill>
                  <a:srgbClr val="000000"/>
                </a:solidFill>
                <a:effectLst/>
                <a:latin typeface="Bookman Old Style" panose="02050604050505020204" pitchFamily="18" charset="0"/>
              </a:rPr>
              <a:t>Open to study, reflection and discernment.</a:t>
            </a:r>
          </a:p>
          <a:p>
            <a:r>
              <a:rPr lang="en-IE" dirty="0">
                <a:solidFill>
                  <a:srgbClr val="000000"/>
                </a:solidFill>
                <a:effectLst/>
                <a:latin typeface="Bookman Old Style" panose="02050604050505020204" pitchFamily="18" charset="0"/>
              </a:rPr>
              <a:t>Pastoral sensitivity to the needs of parishes and the diocese</a:t>
            </a:r>
          </a:p>
          <a:p>
            <a:r>
              <a:rPr lang="en-IE" dirty="0">
                <a:solidFill>
                  <a:srgbClr val="000000"/>
                </a:solidFill>
                <a:effectLst/>
                <a:latin typeface="Bookman Old Style" panose="02050604050505020204" pitchFamily="18" charset="0"/>
              </a:rPr>
              <a:t>Willing to commit to the time required.</a:t>
            </a:r>
          </a:p>
          <a:p>
            <a:endParaRPr lang="en-IE" dirty="0"/>
          </a:p>
        </p:txBody>
      </p:sp>
      <p:pic>
        <p:nvPicPr>
          <p:cNvPr id="16386" name="Picture 2" descr="Virtual Team Toolkit ...">
            <a:extLst>
              <a:ext uri="{FF2B5EF4-FFF2-40B4-BE49-F238E27FC236}">
                <a16:creationId xmlns:a16="http://schemas.microsoft.com/office/drawing/2014/main" id="{47C6782F-7D4E-F23F-D721-C572B5E1BEB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219726" y="2442178"/>
            <a:ext cx="4284885" cy="1973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955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BAEA5-F7F2-063D-466A-CEA854BDC862}"/>
              </a:ext>
            </a:extLst>
          </p:cNvPr>
          <p:cNvSpPr>
            <a:spLocks noGrp="1"/>
          </p:cNvSpPr>
          <p:nvPr>
            <p:ph type="title"/>
          </p:nvPr>
        </p:nvSpPr>
        <p:spPr/>
        <p:txBody>
          <a:bodyPr/>
          <a:lstStyle/>
          <a:p>
            <a:r>
              <a:rPr lang="en-IE" dirty="0"/>
              <a:t>Meetings</a:t>
            </a:r>
          </a:p>
        </p:txBody>
      </p:sp>
      <p:sp>
        <p:nvSpPr>
          <p:cNvPr id="3" name="Content Placeholder 2">
            <a:extLst>
              <a:ext uri="{FF2B5EF4-FFF2-40B4-BE49-F238E27FC236}">
                <a16:creationId xmlns:a16="http://schemas.microsoft.com/office/drawing/2014/main" id="{E5720BED-BAA2-5B60-8D5A-6D2A3E52BD12}"/>
              </a:ext>
            </a:extLst>
          </p:cNvPr>
          <p:cNvSpPr>
            <a:spLocks noGrp="1"/>
          </p:cNvSpPr>
          <p:nvPr>
            <p:ph sz="half" idx="1"/>
          </p:nvPr>
        </p:nvSpPr>
        <p:spPr>
          <a:xfrm>
            <a:off x="2589212" y="2133600"/>
            <a:ext cx="4313864" cy="4100290"/>
          </a:xfrm>
        </p:spPr>
        <p:txBody>
          <a:bodyPr>
            <a:noAutofit/>
          </a:bodyPr>
          <a:lstStyle/>
          <a:p>
            <a:r>
              <a:rPr lang="en-IE" sz="2400" dirty="0"/>
              <a:t>At least four meetings a year</a:t>
            </a:r>
          </a:p>
          <a:p>
            <a:r>
              <a:rPr lang="en-IE" sz="2400" dirty="0"/>
              <a:t>Topics will be submitted in good time. </a:t>
            </a:r>
          </a:p>
          <a:p>
            <a:r>
              <a:rPr lang="en-IE" sz="2400" dirty="0"/>
              <a:t>Delegation and sub-groups</a:t>
            </a:r>
          </a:p>
          <a:p>
            <a:r>
              <a:rPr lang="en-IE" sz="2400" dirty="0"/>
              <a:t>Work in collaboration with the Council of Priests </a:t>
            </a:r>
          </a:p>
          <a:p>
            <a:r>
              <a:rPr lang="en-IE" sz="2400" dirty="0"/>
              <a:t>Special Meetings</a:t>
            </a:r>
          </a:p>
        </p:txBody>
      </p:sp>
      <p:pic>
        <p:nvPicPr>
          <p:cNvPr id="6" name="Content Placeholder 5" descr="A group of people around a round table&#10;&#10;AI-generated content may be incorrect.">
            <a:extLst>
              <a:ext uri="{FF2B5EF4-FFF2-40B4-BE49-F238E27FC236}">
                <a16:creationId xmlns:a16="http://schemas.microsoft.com/office/drawing/2014/main" id="{6EC3B1E0-CD6A-62FF-9535-D6BFF38E1614}"/>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191375" y="2807081"/>
            <a:ext cx="4313238" cy="2415413"/>
          </a:xfrm>
        </p:spPr>
      </p:pic>
    </p:spTree>
    <p:extLst>
      <p:ext uri="{BB962C8B-B14F-4D97-AF65-F5344CB8AC3E}">
        <p14:creationId xmlns:p14="http://schemas.microsoft.com/office/powerpoint/2010/main" val="3850091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849FF-7A52-2AAB-EC16-09415E82A7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B37256-3A31-D422-A953-8950041F1DF8}"/>
              </a:ext>
            </a:extLst>
          </p:cNvPr>
          <p:cNvSpPr>
            <a:spLocks noGrp="1"/>
          </p:cNvSpPr>
          <p:nvPr>
            <p:ph type="title"/>
          </p:nvPr>
        </p:nvSpPr>
        <p:spPr/>
        <p:txBody>
          <a:bodyPr/>
          <a:lstStyle/>
          <a:p>
            <a:r>
              <a:rPr lang="en-IE" dirty="0"/>
              <a:t>Office of Mission and Ministry </a:t>
            </a:r>
          </a:p>
        </p:txBody>
      </p:sp>
      <p:sp>
        <p:nvSpPr>
          <p:cNvPr id="3" name="Content Placeholder 2">
            <a:extLst>
              <a:ext uri="{FF2B5EF4-FFF2-40B4-BE49-F238E27FC236}">
                <a16:creationId xmlns:a16="http://schemas.microsoft.com/office/drawing/2014/main" id="{BC9354C4-A3BD-81C3-A6C0-B7D1EA5637FF}"/>
              </a:ext>
            </a:extLst>
          </p:cNvPr>
          <p:cNvSpPr>
            <a:spLocks noGrp="1"/>
          </p:cNvSpPr>
          <p:nvPr>
            <p:ph sz="half" idx="1"/>
          </p:nvPr>
        </p:nvSpPr>
        <p:spPr>
          <a:xfrm>
            <a:off x="2589212" y="2133600"/>
            <a:ext cx="4313864" cy="4100290"/>
          </a:xfrm>
        </p:spPr>
        <p:txBody>
          <a:bodyPr>
            <a:noAutofit/>
          </a:bodyPr>
          <a:lstStyle/>
          <a:p>
            <a:r>
              <a:rPr lang="en-IE" sz="2400" dirty="0">
                <a:solidFill>
                  <a:srgbClr val="000000"/>
                </a:solidFill>
                <a:effectLst/>
                <a:latin typeface="Bookman Old Style" panose="02050604050505020204" pitchFamily="18" charset="0"/>
              </a:rPr>
              <a:t>The Office for Mission and Ministry and the Diocesan Pastoral Council, will operate as custodians of the Diocesan Pastoral Plan.</a:t>
            </a:r>
          </a:p>
          <a:p>
            <a:r>
              <a:rPr lang="en-IE" sz="2400" dirty="0">
                <a:solidFill>
                  <a:srgbClr val="000000"/>
                </a:solidFill>
                <a:effectLst/>
                <a:latin typeface="Bookman Old Style" panose="02050604050505020204" pitchFamily="18" charset="0"/>
              </a:rPr>
              <a:t>The Office for Mission and Ministry will report to the Diocesan Pastoral Council at each meeting </a:t>
            </a:r>
          </a:p>
        </p:txBody>
      </p:sp>
      <p:pic>
        <p:nvPicPr>
          <p:cNvPr id="6" name="Content Placeholder 5" descr="A group of people around a round table&#10;&#10;AI-generated content may be incorrect.">
            <a:extLst>
              <a:ext uri="{FF2B5EF4-FFF2-40B4-BE49-F238E27FC236}">
                <a16:creationId xmlns:a16="http://schemas.microsoft.com/office/drawing/2014/main" id="{71DBE8E4-E03D-A101-3088-E951BFAED409}"/>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191375" y="2807081"/>
            <a:ext cx="4313238" cy="2415413"/>
          </a:xfrm>
        </p:spPr>
      </p:pic>
    </p:spTree>
    <p:extLst>
      <p:ext uri="{BB962C8B-B14F-4D97-AF65-F5344CB8AC3E}">
        <p14:creationId xmlns:p14="http://schemas.microsoft.com/office/powerpoint/2010/main" val="1470825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IE"/>
            </a:p>
          </p:txBody>
        </p:sp>
        <p:sp>
          <p:nvSpPr>
            <p:cNvPr id="14"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IE"/>
            </a:p>
          </p:txBody>
        </p:sp>
        <p:sp>
          <p:nvSpPr>
            <p:cNvPr id="15"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IE"/>
            </a:p>
          </p:txBody>
        </p:sp>
        <p:sp>
          <p:nvSpPr>
            <p:cNvPr id="16"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IE"/>
            </a:p>
          </p:txBody>
        </p:sp>
        <p:sp>
          <p:nvSpPr>
            <p:cNvPr id="17"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IE"/>
            </a:p>
          </p:txBody>
        </p:sp>
        <p:sp>
          <p:nvSpPr>
            <p:cNvPr id="18"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IE"/>
            </a:p>
          </p:txBody>
        </p:sp>
        <p:sp>
          <p:nvSpPr>
            <p:cNvPr id="19"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IE"/>
            </a:p>
          </p:txBody>
        </p:sp>
        <p:sp>
          <p:nvSpPr>
            <p:cNvPr id="20"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IE"/>
            </a:p>
          </p:txBody>
        </p:sp>
        <p:sp>
          <p:nvSpPr>
            <p:cNvPr id="21"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IE"/>
            </a:p>
          </p:txBody>
        </p:sp>
        <p:sp>
          <p:nvSpPr>
            <p:cNvPr id="22"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IE"/>
            </a:p>
          </p:txBody>
        </p:sp>
        <p:sp>
          <p:nvSpPr>
            <p:cNvPr id="23"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IE"/>
            </a:p>
          </p:txBody>
        </p:sp>
        <p:sp>
          <p:nvSpPr>
            <p:cNvPr id="24"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IE"/>
            </a:p>
          </p:txBody>
        </p:sp>
      </p:grpSp>
      <p:grpSp>
        <p:nvGrpSpPr>
          <p:cNvPr id="26" name="Group 25">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7"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IE"/>
            </a:p>
          </p:txBody>
        </p:sp>
        <p:sp>
          <p:nvSpPr>
            <p:cNvPr id="28"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IE"/>
            </a:p>
          </p:txBody>
        </p:sp>
        <p:sp>
          <p:nvSpPr>
            <p:cNvPr id="29"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IE"/>
            </a:p>
          </p:txBody>
        </p:sp>
        <p:sp>
          <p:nvSpPr>
            <p:cNvPr id="30"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IE"/>
            </a:p>
          </p:txBody>
        </p:sp>
        <p:sp>
          <p:nvSpPr>
            <p:cNvPr id="31"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IE"/>
            </a:p>
          </p:txBody>
        </p:sp>
        <p:sp>
          <p:nvSpPr>
            <p:cNvPr id="32"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IE"/>
            </a:p>
          </p:txBody>
        </p:sp>
        <p:sp>
          <p:nvSpPr>
            <p:cNvPr id="33"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IE"/>
            </a:p>
          </p:txBody>
        </p:sp>
        <p:sp>
          <p:nvSpPr>
            <p:cNvPr id="34"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IE"/>
            </a:p>
          </p:txBody>
        </p:sp>
        <p:sp>
          <p:nvSpPr>
            <p:cNvPr id="35"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IE"/>
            </a:p>
          </p:txBody>
        </p:sp>
        <p:sp>
          <p:nvSpPr>
            <p:cNvPr id="36"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IE"/>
            </a:p>
          </p:txBody>
        </p:sp>
        <p:sp>
          <p:nvSpPr>
            <p:cNvPr id="37"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IE"/>
            </a:p>
          </p:txBody>
        </p:sp>
        <p:sp>
          <p:nvSpPr>
            <p:cNvPr id="38"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IE"/>
            </a:p>
          </p:txBody>
        </p:sp>
      </p:grpSp>
      <p:sp>
        <p:nvSpPr>
          <p:cNvPr id="40" name="Rectangle 39">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42"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IE"/>
          </a:p>
        </p:txBody>
      </p:sp>
      <p:sp useBgFill="1">
        <p:nvSpPr>
          <p:cNvPr id="44" name="Rectangle 43">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descr="A calculator and glasses on a table&#10;&#10;AI-generated content may be incorrect.">
            <a:extLst>
              <a:ext uri="{FF2B5EF4-FFF2-40B4-BE49-F238E27FC236}">
                <a16:creationId xmlns:a16="http://schemas.microsoft.com/office/drawing/2014/main" id="{DFF242BD-BA96-0F0C-3110-A22E3B68195B}"/>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rcRect r="26276" b="-1"/>
          <a:stretch/>
        </p:blipFill>
        <p:spPr>
          <a:xfrm>
            <a:off x="1" y="10"/>
            <a:ext cx="7574440" cy="6857990"/>
          </a:xfrm>
          <a:prstGeom prst="rect">
            <a:avLst/>
          </a:prstGeom>
        </p:spPr>
      </p:pic>
      <p:sp>
        <p:nvSpPr>
          <p:cNvPr id="46"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4A8DD4B-3451-8F24-FFAF-C47BD4712968}"/>
              </a:ext>
            </a:extLst>
          </p:cNvPr>
          <p:cNvSpPr>
            <a:spLocks noGrp="1"/>
          </p:cNvSpPr>
          <p:nvPr>
            <p:ph type="title"/>
          </p:nvPr>
        </p:nvSpPr>
        <p:spPr>
          <a:xfrm>
            <a:off x="541867" y="787400"/>
            <a:ext cx="7145866" cy="778933"/>
          </a:xfrm>
        </p:spPr>
        <p:txBody>
          <a:bodyPr vert="horz" lIns="91440" tIns="45720" rIns="91440" bIns="45720" rtlCol="0" anchor="ctr">
            <a:normAutofit/>
          </a:bodyPr>
          <a:lstStyle/>
          <a:p>
            <a:r>
              <a:rPr lang="en-US" sz="3200">
                <a:solidFill>
                  <a:srgbClr val="FEFFFF"/>
                </a:solidFill>
              </a:rPr>
              <a:t>Finance </a:t>
            </a:r>
          </a:p>
        </p:txBody>
      </p:sp>
      <p:sp>
        <p:nvSpPr>
          <p:cNvPr id="3" name="Content Placeholder 2">
            <a:extLst>
              <a:ext uri="{FF2B5EF4-FFF2-40B4-BE49-F238E27FC236}">
                <a16:creationId xmlns:a16="http://schemas.microsoft.com/office/drawing/2014/main" id="{F2F5A2D0-F93D-38C1-7CA4-9E86CDCAFBE2}"/>
              </a:ext>
            </a:extLst>
          </p:cNvPr>
          <p:cNvSpPr>
            <a:spLocks noGrp="1"/>
          </p:cNvSpPr>
          <p:nvPr>
            <p:ph sz="half" idx="1"/>
          </p:nvPr>
        </p:nvSpPr>
        <p:spPr>
          <a:xfrm>
            <a:off x="7860770" y="2017668"/>
            <a:ext cx="3750205" cy="3857816"/>
          </a:xfrm>
        </p:spPr>
        <p:txBody>
          <a:bodyPr vert="horz" lIns="91440" tIns="45720" rIns="91440" bIns="45720" rtlCol="0">
            <a:normAutofit lnSpcReduction="10000"/>
          </a:bodyPr>
          <a:lstStyle/>
          <a:p>
            <a:r>
              <a:rPr lang="en-US" sz="3200" dirty="0">
                <a:solidFill>
                  <a:schemeClr val="tx1">
                    <a:lumMod val="95000"/>
                    <a:lumOff val="5000"/>
                  </a:schemeClr>
                </a:solidFill>
                <a:effectLst/>
              </a:rPr>
              <a:t>A budget for the Diocesan Pastoral Council shall be presented to the Financial Controller on a yearly basis.</a:t>
            </a:r>
          </a:p>
          <a:p>
            <a:endParaRPr lang="en-US" dirty="0">
              <a:solidFill>
                <a:schemeClr val="tx1">
                  <a:lumMod val="95000"/>
                  <a:lumOff val="5000"/>
                </a:schemeClr>
              </a:solidFill>
            </a:endParaRPr>
          </a:p>
        </p:txBody>
      </p:sp>
      <p:sp>
        <p:nvSpPr>
          <p:cNvPr id="7" name="TextBox 6">
            <a:extLst>
              <a:ext uri="{FF2B5EF4-FFF2-40B4-BE49-F238E27FC236}">
                <a16:creationId xmlns:a16="http://schemas.microsoft.com/office/drawing/2014/main" id="{320D6FC5-0DE6-9FB9-A07D-A0EBA7E11171}"/>
              </a:ext>
            </a:extLst>
          </p:cNvPr>
          <p:cNvSpPr txBox="1"/>
          <p:nvPr/>
        </p:nvSpPr>
        <p:spPr>
          <a:xfrm>
            <a:off x="4893899" y="6657945"/>
            <a:ext cx="2680542"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www.boell.de/de/node/291669">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IE" sz="700">
              <a:solidFill>
                <a:srgbClr val="FFFFFF"/>
              </a:solidFill>
            </a:endParaRPr>
          </a:p>
        </p:txBody>
      </p:sp>
    </p:spTree>
    <p:extLst>
      <p:ext uri="{BB962C8B-B14F-4D97-AF65-F5344CB8AC3E}">
        <p14:creationId xmlns:p14="http://schemas.microsoft.com/office/powerpoint/2010/main" val="3321096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032AA-73AB-A180-EB69-D19F042D0B38}"/>
              </a:ext>
            </a:extLst>
          </p:cNvPr>
          <p:cNvSpPr>
            <a:spLocks noGrp="1"/>
          </p:cNvSpPr>
          <p:nvPr>
            <p:ph type="title"/>
          </p:nvPr>
        </p:nvSpPr>
        <p:spPr/>
        <p:txBody>
          <a:bodyPr/>
          <a:lstStyle/>
          <a:p>
            <a:r>
              <a:rPr lang="en-IE"/>
              <a:t>AMENDMENTS TO THE DIOCESAN PASTORAL COUNCIL CONSTITUTION</a:t>
            </a:r>
            <a:endParaRPr lang="en-IE" dirty="0"/>
          </a:p>
        </p:txBody>
      </p:sp>
      <p:sp>
        <p:nvSpPr>
          <p:cNvPr id="3" name="Content Placeholder 2">
            <a:extLst>
              <a:ext uri="{FF2B5EF4-FFF2-40B4-BE49-F238E27FC236}">
                <a16:creationId xmlns:a16="http://schemas.microsoft.com/office/drawing/2014/main" id="{B067AED6-17BA-87A9-EE46-15ADB224556D}"/>
              </a:ext>
            </a:extLst>
          </p:cNvPr>
          <p:cNvSpPr>
            <a:spLocks noGrp="1"/>
          </p:cNvSpPr>
          <p:nvPr>
            <p:ph sz="half" idx="1"/>
          </p:nvPr>
        </p:nvSpPr>
        <p:spPr/>
        <p:txBody>
          <a:bodyPr>
            <a:normAutofit fontScale="85000" lnSpcReduction="20000"/>
          </a:bodyPr>
          <a:lstStyle/>
          <a:p>
            <a:r>
              <a:rPr lang="en-IE" sz="3200">
                <a:solidFill>
                  <a:srgbClr val="000000"/>
                </a:solidFill>
                <a:effectLst/>
                <a:latin typeface="Bookman Old Style" panose="02050604050505020204" pitchFamily="18" charset="0"/>
              </a:rPr>
              <a:t>With the approval of the Bishop amendments to the Constitution of the Diocesan Pastoral Council may be proposed and adopted at any regular Diocesan Pastoral Council meeting.</a:t>
            </a:r>
          </a:p>
          <a:p>
            <a:endParaRPr lang="en-IE" dirty="0"/>
          </a:p>
        </p:txBody>
      </p:sp>
      <p:pic>
        <p:nvPicPr>
          <p:cNvPr id="6" name="Content Placeholder 5" descr="A close-up of words&#10;&#10;AI-generated content may be incorrect.">
            <a:extLst>
              <a:ext uri="{FF2B5EF4-FFF2-40B4-BE49-F238E27FC236}">
                <a16:creationId xmlns:a16="http://schemas.microsoft.com/office/drawing/2014/main" id="{01C62061-9086-03A7-1D18-44D4961A32D3}"/>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191375" y="2978212"/>
            <a:ext cx="4313238" cy="2073151"/>
          </a:xfrm>
        </p:spPr>
      </p:pic>
    </p:spTree>
    <p:extLst>
      <p:ext uri="{BB962C8B-B14F-4D97-AF65-F5344CB8AC3E}">
        <p14:creationId xmlns:p14="http://schemas.microsoft.com/office/powerpoint/2010/main" val="1787756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A9FC-6EFB-EFB1-79E0-FBD096C3897A}"/>
              </a:ext>
            </a:extLst>
          </p:cNvPr>
          <p:cNvSpPr>
            <a:spLocks noGrp="1"/>
          </p:cNvSpPr>
          <p:nvPr>
            <p:ph type="title"/>
          </p:nvPr>
        </p:nvSpPr>
        <p:spPr/>
        <p:txBody>
          <a:bodyPr/>
          <a:lstStyle/>
          <a:p>
            <a:r>
              <a:rPr lang="en-IE" dirty="0"/>
              <a:t>Things for us to keep an eye on…</a:t>
            </a:r>
          </a:p>
        </p:txBody>
      </p:sp>
      <p:sp>
        <p:nvSpPr>
          <p:cNvPr id="3" name="Content Placeholder 2">
            <a:extLst>
              <a:ext uri="{FF2B5EF4-FFF2-40B4-BE49-F238E27FC236}">
                <a16:creationId xmlns:a16="http://schemas.microsoft.com/office/drawing/2014/main" id="{37CF2F65-DFD2-ED8B-0D5C-1F328FFA77B1}"/>
              </a:ext>
            </a:extLst>
          </p:cNvPr>
          <p:cNvSpPr>
            <a:spLocks noGrp="1"/>
          </p:cNvSpPr>
          <p:nvPr>
            <p:ph sz="half" idx="1"/>
          </p:nvPr>
        </p:nvSpPr>
        <p:spPr>
          <a:xfrm>
            <a:off x="2589211" y="2133600"/>
            <a:ext cx="8911687" cy="3777622"/>
          </a:xfrm>
        </p:spPr>
        <p:txBody>
          <a:bodyPr>
            <a:normAutofit fontScale="92500" lnSpcReduction="20000"/>
          </a:bodyPr>
          <a:lstStyle/>
          <a:p>
            <a:r>
              <a:rPr lang="en-IE" sz="2400" dirty="0">
                <a:solidFill>
                  <a:srgbClr val="000000"/>
                </a:solidFill>
                <a:effectLst/>
                <a:latin typeface="Book Antiqua" panose="02040602050305030304" pitchFamily="18" charset="0"/>
              </a:rPr>
              <a:t>1.</a:t>
            </a:r>
            <a:r>
              <a:rPr lang="en-IE" sz="2400" dirty="0">
                <a:solidFill>
                  <a:srgbClr val="000000"/>
                </a:solidFill>
                <a:effectLst/>
                <a:latin typeface="Arial" panose="020B0604020202020204" pitchFamily="34" charset="0"/>
              </a:rPr>
              <a:t> </a:t>
            </a:r>
            <a:r>
              <a:rPr lang="en-IE" sz="2400" dirty="0">
                <a:solidFill>
                  <a:srgbClr val="000000"/>
                </a:solidFill>
                <a:effectLst/>
                <a:latin typeface="Book Antiqua" panose="02040602050305030304" pitchFamily="18" charset="0"/>
              </a:rPr>
              <a:t>Welcome.</a:t>
            </a:r>
          </a:p>
          <a:p>
            <a:pPr lvl="1"/>
            <a:r>
              <a:rPr lang="en-IE" sz="2200" dirty="0">
                <a:solidFill>
                  <a:srgbClr val="000000"/>
                </a:solidFill>
                <a:latin typeface="Book Antiqua" panose="02040602050305030304" pitchFamily="18" charset="0"/>
              </a:rPr>
              <a:t>H</a:t>
            </a:r>
            <a:r>
              <a:rPr lang="en-IE" sz="2200" dirty="0">
                <a:solidFill>
                  <a:srgbClr val="000000"/>
                </a:solidFill>
                <a:effectLst/>
                <a:latin typeface="Book Antiqua" panose="02040602050305030304" pitchFamily="18" charset="0"/>
              </a:rPr>
              <a:t>ow do we as a diocese create welcoming environments in all aspects of what we do?</a:t>
            </a:r>
          </a:p>
          <a:p>
            <a:r>
              <a:rPr lang="en-IE" sz="2400" dirty="0">
                <a:solidFill>
                  <a:srgbClr val="000000"/>
                </a:solidFill>
                <a:effectLst/>
                <a:latin typeface="Book Antiqua" panose="02040602050305030304" pitchFamily="18" charset="0"/>
              </a:rPr>
              <a:t>2.</a:t>
            </a:r>
            <a:r>
              <a:rPr lang="en-IE" sz="2400" dirty="0">
                <a:solidFill>
                  <a:srgbClr val="000000"/>
                </a:solidFill>
                <a:effectLst/>
                <a:latin typeface="Arial" panose="020B0604020202020204" pitchFamily="34" charset="0"/>
              </a:rPr>
              <a:t> </a:t>
            </a:r>
            <a:r>
              <a:rPr lang="en-IE" sz="2400" dirty="0">
                <a:solidFill>
                  <a:srgbClr val="000000"/>
                </a:solidFill>
                <a:effectLst/>
                <a:latin typeface="Book Antiqua" panose="02040602050305030304" pitchFamily="18" charset="0"/>
              </a:rPr>
              <a:t>Worship. </a:t>
            </a:r>
          </a:p>
          <a:p>
            <a:pPr lvl="1"/>
            <a:r>
              <a:rPr lang="en-IE" sz="2200" dirty="0">
                <a:solidFill>
                  <a:srgbClr val="000000"/>
                </a:solidFill>
                <a:effectLst/>
                <a:latin typeface="Book Antiqua" panose="02040602050305030304" pitchFamily="18" charset="0"/>
              </a:rPr>
              <a:t>Liturgy &amp; Prayer</a:t>
            </a:r>
          </a:p>
          <a:p>
            <a:r>
              <a:rPr lang="en-IE" sz="2400" dirty="0">
                <a:solidFill>
                  <a:srgbClr val="000000"/>
                </a:solidFill>
                <a:effectLst/>
                <a:latin typeface="Book Antiqua" panose="02040602050305030304" pitchFamily="18" charset="0"/>
              </a:rPr>
              <a:t>3.</a:t>
            </a:r>
            <a:r>
              <a:rPr lang="en-IE" sz="2400" dirty="0">
                <a:solidFill>
                  <a:srgbClr val="000000"/>
                </a:solidFill>
                <a:effectLst/>
                <a:latin typeface="Arial" panose="020B0604020202020204" pitchFamily="34" charset="0"/>
              </a:rPr>
              <a:t> </a:t>
            </a:r>
            <a:r>
              <a:rPr lang="en-IE" sz="2400" dirty="0">
                <a:solidFill>
                  <a:srgbClr val="000000"/>
                </a:solidFill>
                <a:effectLst/>
                <a:latin typeface="Book Antiqua" panose="02040602050305030304" pitchFamily="18" charset="0"/>
              </a:rPr>
              <a:t>Witness. </a:t>
            </a:r>
          </a:p>
          <a:p>
            <a:pPr lvl="1"/>
            <a:r>
              <a:rPr lang="en-IE" sz="2200" dirty="0">
                <a:solidFill>
                  <a:srgbClr val="000000"/>
                </a:solidFill>
                <a:effectLst/>
                <a:latin typeface="Book Antiqua" panose="02040602050305030304" pitchFamily="18" charset="0"/>
              </a:rPr>
              <a:t>Community Life – disciples inviting others into discipleship. </a:t>
            </a:r>
          </a:p>
          <a:p>
            <a:r>
              <a:rPr lang="en-IE" sz="2400" dirty="0">
                <a:solidFill>
                  <a:srgbClr val="000000"/>
                </a:solidFill>
                <a:effectLst/>
                <a:latin typeface="Book Antiqua" panose="02040602050305030304" pitchFamily="18" charset="0"/>
              </a:rPr>
              <a:t>4.</a:t>
            </a:r>
            <a:r>
              <a:rPr lang="en-IE" sz="2400" dirty="0">
                <a:solidFill>
                  <a:srgbClr val="000000"/>
                </a:solidFill>
                <a:effectLst/>
                <a:latin typeface="Arial" panose="020B0604020202020204" pitchFamily="34" charset="0"/>
              </a:rPr>
              <a:t> </a:t>
            </a:r>
            <a:r>
              <a:rPr lang="en-IE" sz="2400" dirty="0">
                <a:solidFill>
                  <a:srgbClr val="000000"/>
                </a:solidFill>
                <a:latin typeface="Book Antiqua" panose="02040602050305030304" pitchFamily="18" charset="0"/>
              </a:rPr>
              <a:t>Catechesis/Education </a:t>
            </a:r>
            <a:r>
              <a:rPr lang="en-IE" sz="2400" dirty="0">
                <a:solidFill>
                  <a:srgbClr val="000000"/>
                </a:solidFill>
                <a:effectLst/>
                <a:latin typeface="Book Antiqua" panose="02040602050305030304" pitchFamily="18" charset="0"/>
              </a:rPr>
              <a:t>&amp; Formation/Training.</a:t>
            </a:r>
          </a:p>
          <a:p>
            <a:r>
              <a:rPr lang="en-IE" sz="2400" dirty="0">
                <a:solidFill>
                  <a:srgbClr val="000000"/>
                </a:solidFill>
                <a:effectLst/>
                <a:latin typeface="Book Antiqua" panose="02040602050305030304" pitchFamily="18" charset="0"/>
              </a:rPr>
              <a:t>5.</a:t>
            </a:r>
            <a:r>
              <a:rPr lang="en-IE" sz="2400" dirty="0">
                <a:solidFill>
                  <a:srgbClr val="000000"/>
                </a:solidFill>
                <a:effectLst/>
                <a:latin typeface="Arial" panose="020B0604020202020204" pitchFamily="34" charset="0"/>
              </a:rPr>
              <a:t> </a:t>
            </a:r>
            <a:r>
              <a:rPr lang="en-IE" sz="2400" dirty="0">
                <a:solidFill>
                  <a:srgbClr val="000000"/>
                </a:solidFill>
                <a:latin typeface="Book Antiqua" panose="02040602050305030304" pitchFamily="18" charset="0"/>
              </a:rPr>
              <a:t>Mission</a:t>
            </a:r>
            <a:endParaRPr lang="en-IE" sz="2400" dirty="0">
              <a:solidFill>
                <a:srgbClr val="000000"/>
              </a:solidFill>
              <a:effectLst/>
              <a:latin typeface="Book Antiqua" panose="02040602050305030304" pitchFamily="18" charset="0"/>
            </a:endParaRPr>
          </a:p>
          <a:p>
            <a:pPr lvl="1"/>
            <a:r>
              <a:rPr lang="en-IE" sz="2200" dirty="0">
                <a:solidFill>
                  <a:srgbClr val="000000"/>
                </a:solidFill>
                <a:effectLst/>
                <a:latin typeface="Book Antiqua" panose="02040602050305030304" pitchFamily="18" charset="0"/>
              </a:rPr>
              <a:t> Outreach &amp; Evangelisation.</a:t>
            </a:r>
          </a:p>
          <a:p>
            <a:endParaRPr lang="en-IE" dirty="0"/>
          </a:p>
        </p:txBody>
      </p:sp>
    </p:spTree>
    <p:extLst>
      <p:ext uri="{BB962C8B-B14F-4D97-AF65-F5344CB8AC3E}">
        <p14:creationId xmlns:p14="http://schemas.microsoft.com/office/powerpoint/2010/main" val="1418454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32"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IE"/>
            </a:p>
          </p:txBody>
        </p:sp>
        <p:sp>
          <p:nvSpPr>
            <p:cNvPr id="1033"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IE"/>
            </a:p>
          </p:txBody>
        </p:sp>
        <p:sp>
          <p:nvSpPr>
            <p:cNvPr id="1034"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IE"/>
            </a:p>
          </p:txBody>
        </p:sp>
        <p:sp>
          <p:nvSpPr>
            <p:cNvPr id="1035"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IE"/>
            </a:p>
          </p:txBody>
        </p:sp>
        <p:sp>
          <p:nvSpPr>
            <p:cNvPr id="1036"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IE"/>
            </a:p>
          </p:txBody>
        </p:sp>
        <p:sp>
          <p:nvSpPr>
            <p:cNvPr id="1037"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IE"/>
            </a:p>
          </p:txBody>
        </p:sp>
        <p:sp>
          <p:nvSpPr>
            <p:cNvPr id="1038"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IE"/>
            </a:p>
          </p:txBody>
        </p:sp>
        <p:sp>
          <p:nvSpPr>
            <p:cNvPr id="1039"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IE"/>
            </a:p>
          </p:txBody>
        </p:sp>
        <p:sp>
          <p:nvSpPr>
            <p:cNvPr id="1040"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IE"/>
            </a:p>
          </p:txBody>
        </p:sp>
        <p:sp>
          <p:nvSpPr>
            <p:cNvPr id="1041"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IE"/>
            </a:p>
          </p:txBody>
        </p:sp>
        <p:sp>
          <p:nvSpPr>
            <p:cNvPr id="1042"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IE"/>
            </a:p>
          </p:txBody>
        </p:sp>
        <p:sp>
          <p:nvSpPr>
            <p:cNvPr id="1043"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IE"/>
            </a:p>
          </p:txBody>
        </p:sp>
      </p:grpSp>
      <p:grpSp>
        <p:nvGrpSpPr>
          <p:cNvPr id="1045" name="Group 104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04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IE"/>
            </a:p>
          </p:txBody>
        </p:sp>
        <p:sp>
          <p:nvSpPr>
            <p:cNvPr id="104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IE"/>
            </a:p>
          </p:txBody>
        </p:sp>
        <p:sp>
          <p:nvSpPr>
            <p:cNvPr id="104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IE"/>
            </a:p>
          </p:txBody>
        </p:sp>
        <p:sp>
          <p:nvSpPr>
            <p:cNvPr id="104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IE"/>
            </a:p>
          </p:txBody>
        </p:sp>
        <p:sp>
          <p:nvSpPr>
            <p:cNvPr id="105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IE"/>
            </a:p>
          </p:txBody>
        </p:sp>
        <p:sp>
          <p:nvSpPr>
            <p:cNvPr id="105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IE"/>
            </a:p>
          </p:txBody>
        </p:sp>
        <p:sp>
          <p:nvSpPr>
            <p:cNvPr id="105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IE"/>
            </a:p>
          </p:txBody>
        </p:sp>
        <p:sp>
          <p:nvSpPr>
            <p:cNvPr id="105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IE"/>
            </a:p>
          </p:txBody>
        </p:sp>
        <p:sp>
          <p:nvSpPr>
            <p:cNvPr id="105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IE"/>
            </a:p>
          </p:txBody>
        </p:sp>
        <p:sp>
          <p:nvSpPr>
            <p:cNvPr id="105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IE"/>
            </a:p>
          </p:txBody>
        </p:sp>
        <p:sp>
          <p:nvSpPr>
            <p:cNvPr id="105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IE"/>
            </a:p>
          </p:txBody>
        </p:sp>
        <p:sp>
          <p:nvSpPr>
            <p:cNvPr id="105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IE"/>
            </a:p>
          </p:txBody>
        </p:sp>
      </p:grpSp>
      <p:sp>
        <p:nvSpPr>
          <p:cNvPr id="1059" name="Rectangle 1058">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061"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IE"/>
          </a:p>
        </p:txBody>
      </p:sp>
      <p:sp useBgFill="1">
        <p:nvSpPr>
          <p:cNvPr id="1063" name="Rectangle 1062">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Women Played an Unprecedented Role at the Pope's Synod. Will It Make Any  Difference? | The New Yorker">
            <a:extLst>
              <a:ext uri="{FF2B5EF4-FFF2-40B4-BE49-F238E27FC236}">
                <a16:creationId xmlns:a16="http://schemas.microsoft.com/office/drawing/2014/main" id="{210BF239-5B7E-993E-C384-4D96F5714CF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4889" r="21387" b="-1"/>
          <a:stretch/>
        </p:blipFill>
        <p:spPr bwMode="auto">
          <a:xfrm>
            <a:off x="1" y="10"/>
            <a:ext cx="757444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65"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7CDC079-43AA-C034-5C0D-1FAE0B3331DB}"/>
              </a:ext>
            </a:extLst>
          </p:cNvPr>
          <p:cNvSpPr>
            <a:spLocks noGrp="1"/>
          </p:cNvSpPr>
          <p:nvPr>
            <p:ph type="title"/>
          </p:nvPr>
        </p:nvSpPr>
        <p:spPr>
          <a:xfrm>
            <a:off x="541867" y="787400"/>
            <a:ext cx="7145866" cy="778933"/>
          </a:xfrm>
        </p:spPr>
        <p:txBody>
          <a:bodyPr vert="horz" lIns="91440" tIns="45720" rIns="91440" bIns="45720" rtlCol="0" anchor="ctr">
            <a:normAutofit/>
          </a:bodyPr>
          <a:lstStyle/>
          <a:p>
            <a:pPr>
              <a:lnSpc>
                <a:spcPct val="90000"/>
              </a:lnSpc>
            </a:pPr>
            <a:r>
              <a:rPr lang="en-US" sz="2500" dirty="0">
                <a:solidFill>
                  <a:srgbClr val="FEFFFF"/>
                </a:solidFill>
              </a:rPr>
              <a:t>Pope Francis – on Pastoral Councils </a:t>
            </a:r>
          </a:p>
        </p:txBody>
      </p:sp>
      <p:sp>
        <p:nvSpPr>
          <p:cNvPr id="3" name="Content Placeholder 2">
            <a:extLst>
              <a:ext uri="{FF2B5EF4-FFF2-40B4-BE49-F238E27FC236}">
                <a16:creationId xmlns:a16="http://schemas.microsoft.com/office/drawing/2014/main" id="{BF1BC7C9-8E31-DAE6-42E3-C75F4F8A88B5}"/>
              </a:ext>
            </a:extLst>
          </p:cNvPr>
          <p:cNvSpPr>
            <a:spLocks noGrp="1"/>
          </p:cNvSpPr>
          <p:nvPr>
            <p:ph sz="half" idx="1"/>
          </p:nvPr>
        </p:nvSpPr>
        <p:spPr>
          <a:xfrm>
            <a:off x="7860770" y="2017668"/>
            <a:ext cx="3750205" cy="3857816"/>
          </a:xfrm>
        </p:spPr>
        <p:txBody>
          <a:bodyPr vert="horz" lIns="91440" tIns="45720" rIns="91440" bIns="45720" rtlCol="0">
            <a:normAutofit fontScale="85000" lnSpcReduction="20000"/>
          </a:bodyPr>
          <a:lstStyle/>
          <a:p>
            <a:r>
              <a:rPr lang="en-US" sz="3200" i="1" dirty="0">
                <a:solidFill>
                  <a:schemeClr val="tx1">
                    <a:lumMod val="95000"/>
                    <a:lumOff val="5000"/>
                  </a:schemeClr>
                </a:solidFill>
                <a:effectLst/>
              </a:rPr>
              <a:t>“How needed pastoral councils are! A bishop cannot guide a diocese</a:t>
            </a:r>
            <a:r>
              <a:rPr lang="en-US" sz="3200" dirty="0">
                <a:solidFill>
                  <a:schemeClr val="tx1">
                    <a:lumMod val="95000"/>
                    <a:lumOff val="5000"/>
                  </a:schemeClr>
                </a:solidFill>
              </a:rPr>
              <a:t> </a:t>
            </a:r>
            <a:r>
              <a:rPr lang="en-US" sz="3200" i="1" dirty="0">
                <a:solidFill>
                  <a:schemeClr val="tx1">
                    <a:lumMod val="95000"/>
                    <a:lumOff val="5000"/>
                  </a:schemeClr>
                </a:solidFill>
                <a:effectLst/>
              </a:rPr>
              <a:t>without pastoral councils. A parish priest cannot guide the parish without the parish council. This is fundamental!”</a:t>
            </a:r>
            <a:endParaRPr lang="en-US" sz="3200" dirty="0">
              <a:solidFill>
                <a:schemeClr val="tx1">
                  <a:lumMod val="95000"/>
                  <a:lumOff val="5000"/>
                </a:schemeClr>
              </a:solidFill>
              <a:effectLst/>
            </a:endParaRPr>
          </a:p>
          <a:p>
            <a:endParaRPr lang="en-US" dirty="0">
              <a:solidFill>
                <a:schemeClr val="tx1">
                  <a:lumMod val="95000"/>
                  <a:lumOff val="5000"/>
                </a:schemeClr>
              </a:solidFill>
            </a:endParaRPr>
          </a:p>
        </p:txBody>
      </p:sp>
    </p:spTree>
    <p:extLst>
      <p:ext uri="{BB962C8B-B14F-4D97-AF65-F5344CB8AC3E}">
        <p14:creationId xmlns:p14="http://schemas.microsoft.com/office/powerpoint/2010/main" val="1458431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59835CAB-741F-2487-09A8-B6ACB57CCCF6}"/>
            </a:ext>
          </a:extLst>
        </p:cNvPr>
        <p:cNvGrpSpPr/>
        <p:nvPr/>
      </p:nvGrpSpPr>
      <p:grpSpPr>
        <a:xfrm>
          <a:off x="0" y="0"/>
          <a:ext cx="0" cy="0"/>
          <a:chOff x="0" y="0"/>
          <a:chExt cx="0" cy="0"/>
        </a:xfrm>
      </p:grpSpPr>
      <p:grpSp>
        <p:nvGrpSpPr>
          <p:cNvPr id="3147" name="Group 3146">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3148"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IE"/>
            </a:p>
          </p:txBody>
        </p:sp>
        <p:sp>
          <p:nvSpPr>
            <p:cNvPr id="3149"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IE"/>
            </a:p>
          </p:txBody>
        </p:sp>
        <p:sp>
          <p:nvSpPr>
            <p:cNvPr id="3150"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IE"/>
            </a:p>
          </p:txBody>
        </p:sp>
        <p:sp>
          <p:nvSpPr>
            <p:cNvPr id="3151"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IE"/>
            </a:p>
          </p:txBody>
        </p:sp>
        <p:sp>
          <p:nvSpPr>
            <p:cNvPr id="3152"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IE"/>
            </a:p>
          </p:txBody>
        </p:sp>
        <p:sp>
          <p:nvSpPr>
            <p:cNvPr id="3153"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IE"/>
            </a:p>
          </p:txBody>
        </p:sp>
        <p:sp>
          <p:nvSpPr>
            <p:cNvPr id="3154"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IE"/>
            </a:p>
          </p:txBody>
        </p:sp>
        <p:sp>
          <p:nvSpPr>
            <p:cNvPr id="3155"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IE"/>
            </a:p>
          </p:txBody>
        </p:sp>
        <p:sp>
          <p:nvSpPr>
            <p:cNvPr id="3156"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IE"/>
            </a:p>
          </p:txBody>
        </p:sp>
        <p:sp>
          <p:nvSpPr>
            <p:cNvPr id="3157"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IE"/>
            </a:p>
          </p:txBody>
        </p:sp>
        <p:sp>
          <p:nvSpPr>
            <p:cNvPr id="3158"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IE"/>
            </a:p>
          </p:txBody>
        </p:sp>
        <p:sp>
          <p:nvSpPr>
            <p:cNvPr id="3159"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IE"/>
            </a:p>
          </p:txBody>
        </p:sp>
      </p:grpSp>
      <p:grpSp>
        <p:nvGrpSpPr>
          <p:cNvPr id="3160" name="Group 3159">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161"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IE"/>
            </a:p>
          </p:txBody>
        </p:sp>
        <p:sp>
          <p:nvSpPr>
            <p:cNvPr id="3162"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IE"/>
            </a:p>
          </p:txBody>
        </p:sp>
        <p:sp>
          <p:nvSpPr>
            <p:cNvPr id="3163"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IE"/>
            </a:p>
          </p:txBody>
        </p:sp>
        <p:sp>
          <p:nvSpPr>
            <p:cNvPr id="3164"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IE"/>
            </a:p>
          </p:txBody>
        </p:sp>
        <p:sp>
          <p:nvSpPr>
            <p:cNvPr id="3165"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IE"/>
            </a:p>
          </p:txBody>
        </p:sp>
        <p:sp>
          <p:nvSpPr>
            <p:cNvPr id="3166"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IE"/>
            </a:p>
          </p:txBody>
        </p:sp>
        <p:sp>
          <p:nvSpPr>
            <p:cNvPr id="3167"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IE"/>
            </a:p>
          </p:txBody>
        </p:sp>
        <p:sp>
          <p:nvSpPr>
            <p:cNvPr id="3168"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IE"/>
            </a:p>
          </p:txBody>
        </p:sp>
        <p:sp>
          <p:nvSpPr>
            <p:cNvPr id="3169"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IE"/>
            </a:p>
          </p:txBody>
        </p:sp>
        <p:sp>
          <p:nvSpPr>
            <p:cNvPr id="3170"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IE"/>
            </a:p>
          </p:txBody>
        </p:sp>
        <p:sp>
          <p:nvSpPr>
            <p:cNvPr id="3171"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IE"/>
            </a:p>
          </p:txBody>
        </p:sp>
        <p:sp>
          <p:nvSpPr>
            <p:cNvPr id="3172"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IE"/>
            </a:p>
          </p:txBody>
        </p:sp>
      </p:grpSp>
      <p:sp>
        <p:nvSpPr>
          <p:cNvPr id="3173" name="Rectangle 3172">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3174"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IE"/>
          </a:p>
        </p:txBody>
      </p:sp>
      <p:sp>
        <p:nvSpPr>
          <p:cNvPr id="3175" name="Rectangle 3174">
            <a:extLst>
              <a:ext uri="{FF2B5EF4-FFF2-40B4-BE49-F238E27FC236}">
                <a16:creationId xmlns:a16="http://schemas.microsoft.com/office/drawing/2014/main" id="{37B5A23F-7276-435D-91DA-09104D77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3548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3176" name="Rectangle 3175">
            <a:extLst>
              <a:ext uri="{FF2B5EF4-FFF2-40B4-BE49-F238E27FC236}">
                <a16:creationId xmlns:a16="http://schemas.microsoft.com/office/drawing/2014/main" id="{2F3ECD7F-BF61-4CB1-AA15-464BB771E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3177" name="Rectangle 3176">
            <a:extLst>
              <a:ext uri="{FF2B5EF4-FFF2-40B4-BE49-F238E27FC236}">
                <a16:creationId xmlns:a16="http://schemas.microsoft.com/office/drawing/2014/main" id="{966F1B29-3A08-4DB7-9F92-4C09B3BCF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3178" name="Freeform 5">
            <a:extLst>
              <a:ext uri="{FF2B5EF4-FFF2-40B4-BE49-F238E27FC236}">
                <a16:creationId xmlns:a16="http://schemas.microsoft.com/office/drawing/2014/main" id="{44A5AAD1-9616-4E1C-B3AC-E5497A6A3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8D91311-C26D-7958-9CCE-35E86BEF78E7}"/>
              </a:ext>
            </a:extLst>
          </p:cNvPr>
          <p:cNvSpPr>
            <a:spLocks noGrp="1"/>
          </p:cNvSpPr>
          <p:nvPr>
            <p:ph type="title"/>
          </p:nvPr>
        </p:nvSpPr>
        <p:spPr>
          <a:xfrm>
            <a:off x="541867" y="787400"/>
            <a:ext cx="7145866" cy="778933"/>
          </a:xfrm>
        </p:spPr>
        <p:txBody>
          <a:bodyPr vert="horz" lIns="91440" tIns="45720" rIns="91440" bIns="45720" rtlCol="0" anchor="ctr">
            <a:normAutofit/>
          </a:bodyPr>
          <a:lstStyle/>
          <a:p>
            <a:pPr>
              <a:lnSpc>
                <a:spcPct val="90000"/>
              </a:lnSpc>
            </a:pPr>
            <a:r>
              <a:rPr lang="en-US" sz="2500">
                <a:solidFill>
                  <a:srgbClr val="FEFFFF"/>
                </a:solidFill>
              </a:rPr>
              <a:t>Code of Canon Law – on Pastoral Councils </a:t>
            </a:r>
            <a:endParaRPr lang="en-US" sz="2500" dirty="0">
              <a:solidFill>
                <a:srgbClr val="FEFFFF"/>
              </a:solidFill>
            </a:endParaRPr>
          </a:p>
        </p:txBody>
      </p:sp>
      <p:sp>
        <p:nvSpPr>
          <p:cNvPr id="4" name="Content Placeholder 3">
            <a:extLst>
              <a:ext uri="{FF2B5EF4-FFF2-40B4-BE49-F238E27FC236}">
                <a16:creationId xmlns:a16="http://schemas.microsoft.com/office/drawing/2014/main" id="{0D7539E2-D11A-3978-017A-53612ECA36DD}"/>
              </a:ext>
            </a:extLst>
          </p:cNvPr>
          <p:cNvSpPr>
            <a:spLocks noGrp="1"/>
          </p:cNvSpPr>
          <p:nvPr>
            <p:ph sz="half" idx="2"/>
          </p:nvPr>
        </p:nvSpPr>
        <p:spPr>
          <a:xfrm>
            <a:off x="541866" y="2032000"/>
            <a:ext cx="7145867" cy="3879222"/>
          </a:xfrm>
        </p:spPr>
        <p:txBody>
          <a:bodyPr vert="horz" lIns="91440" tIns="45720" rIns="91440" bIns="45720" rtlCol="0">
            <a:normAutofit fontScale="92500" lnSpcReduction="20000"/>
          </a:bodyPr>
          <a:lstStyle/>
          <a:p>
            <a:r>
              <a:rPr lang="en-US" sz="3200" i="1" dirty="0">
                <a:solidFill>
                  <a:srgbClr val="FEFFFF"/>
                </a:solidFill>
                <a:effectLst/>
              </a:rPr>
              <a:t>In each diocese, in so far as pastoral circumstances suggest, a pastoral council is to be established. Its function, under the authority of the Bishop, is to study and weigh those matters which concern the pastoral works in the diocese, and to propose practical conclusions concerning them.” </a:t>
            </a:r>
          </a:p>
          <a:p>
            <a:pPr marL="0" indent="0">
              <a:buNone/>
            </a:pPr>
            <a:r>
              <a:rPr lang="en-US" sz="3200" dirty="0">
                <a:solidFill>
                  <a:srgbClr val="FEFFFF"/>
                </a:solidFill>
              </a:rPr>
              <a:t>	</a:t>
            </a:r>
            <a:r>
              <a:rPr lang="en-US" sz="3200" dirty="0">
                <a:solidFill>
                  <a:srgbClr val="FEFFFF"/>
                </a:solidFill>
                <a:effectLst/>
              </a:rPr>
              <a:t>Can. #511</a:t>
            </a:r>
          </a:p>
          <a:p>
            <a:endParaRPr lang="en-US" dirty="0">
              <a:solidFill>
                <a:srgbClr val="FEFFFF"/>
              </a:solidFill>
            </a:endParaRPr>
          </a:p>
        </p:txBody>
      </p:sp>
      <p:pic>
        <p:nvPicPr>
          <p:cNvPr id="3076" name="Picture 4" descr="The Society and The 1983 Code - Canon ...">
            <a:extLst>
              <a:ext uri="{FF2B5EF4-FFF2-40B4-BE49-F238E27FC236}">
                <a16:creationId xmlns:a16="http://schemas.microsoft.com/office/drawing/2014/main" id="{461F11CD-97AC-757A-B333-D14DDF7FF53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876454" y="2032000"/>
            <a:ext cx="2675136" cy="3862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2805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9600A477-522F-D28C-4303-AD5999F3575A}"/>
            </a:ext>
          </a:extLst>
        </p:cNvPr>
        <p:cNvGrpSpPr/>
        <p:nvPr/>
      </p:nvGrpSpPr>
      <p:grpSpPr>
        <a:xfrm>
          <a:off x="0" y="0"/>
          <a:ext cx="0" cy="0"/>
          <a:chOff x="0" y="0"/>
          <a:chExt cx="0" cy="0"/>
        </a:xfrm>
      </p:grpSpPr>
      <p:grpSp>
        <p:nvGrpSpPr>
          <p:cNvPr id="5131" name="Group 5130">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132"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IE"/>
            </a:p>
          </p:txBody>
        </p:sp>
        <p:sp>
          <p:nvSpPr>
            <p:cNvPr id="5133"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IE"/>
            </a:p>
          </p:txBody>
        </p:sp>
        <p:sp>
          <p:nvSpPr>
            <p:cNvPr id="5134"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IE"/>
            </a:p>
          </p:txBody>
        </p:sp>
        <p:sp>
          <p:nvSpPr>
            <p:cNvPr id="5135"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IE"/>
            </a:p>
          </p:txBody>
        </p:sp>
        <p:sp>
          <p:nvSpPr>
            <p:cNvPr id="5136"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IE"/>
            </a:p>
          </p:txBody>
        </p:sp>
        <p:sp>
          <p:nvSpPr>
            <p:cNvPr id="5137"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IE"/>
            </a:p>
          </p:txBody>
        </p:sp>
        <p:sp>
          <p:nvSpPr>
            <p:cNvPr id="5138"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IE"/>
            </a:p>
          </p:txBody>
        </p:sp>
        <p:sp>
          <p:nvSpPr>
            <p:cNvPr id="5139"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IE"/>
            </a:p>
          </p:txBody>
        </p:sp>
        <p:sp>
          <p:nvSpPr>
            <p:cNvPr id="5140"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IE"/>
            </a:p>
          </p:txBody>
        </p:sp>
        <p:sp>
          <p:nvSpPr>
            <p:cNvPr id="5141"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IE"/>
            </a:p>
          </p:txBody>
        </p:sp>
        <p:sp>
          <p:nvSpPr>
            <p:cNvPr id="5142"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IE"/>
            </a:p>
          </p:txBody>
        </p:sp>
        <p:sp>
          <p:nvSpPr>
            <p:cNvPr id="5143"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IE"/>
            </a:p>
          </p:txBody>
        </p:sp>
      </p:grpSp>
      <p:grpSp>
        <p:nvGrpSpPr>
          <p:cNvPr id="5145" name="Group 514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514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IE"/>
            </a:p>
          </p:txBody>
        </p:sp>
        <p:sp>
          <p:nvSpPr>
            <p:cNvPr id="514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IE"/>
            </a:p>
          </p:txBody>
        </p:sp>
        <p:sp>
          <p:nvSpPr>
            <p:cNvPr id="514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IE"/>
            </a:p>
          </p:txBody>
        </p:sp>
        <p:sp>
          <p:nvSpPr>
            <p:cNvPr id="514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IE"/>
            </a:p>
          </p:txBody>
        </p:sp>
        <p:sp>
          <p:nvSpPr>
            <p:cNvPr id="515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IE"/>
            </a:p>
          </p:txBody>
        </p:sp>
        <p:sp>
          <p:nvSpPr>
            <p:cNvPr id="515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IE"/>
            </a:p>
          </p:txBody>
        </p:sp>
        <p:sp>
          <p:nvSpPr>
            <p:cNvPr id="515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IE"/>
            </a:p>
          </p:txBody>
        </p:sp>
        <p:sp>
          <p:nvSpPr>
            <p:cNvPr id="515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IE"/>
            </a:p>
          </p:txBody>
        </p:sp>
        <p:sp>
          <p:nvSpPr>
            <p:cNvPr id="515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IE"/>
            </a:p>
          </p:txBody>
        </p:sp>
        <p:sp>
          <p:nvSpPr>
            <p:cNvPr id="515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IE"/>
            </a:p>
          </p:txBody>
        </p:sp>
        <p:sp>
          <p:nvSpPr>
            <p:cNvPr id="515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IE"/>
            </a:p>
          </p:txBody>
        </p:sp>
        <p:sp>
          <p:nvSpPr>
            <p:cNvPr id="515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IE"/>
            </a:p>
          </p:txBody>
        </p:sp>
      </p:grpSp>
      <p:sp>
        <p:nvSpPr>
          <p:cNvPr id="5159" name="Rectangle 5158">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5161"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IE"/>
          </a:p>
        </p:txBody>
      </p:sp>
      <p:sp useBgFill="1">
        <p:nvSpPr>
          <p:cNvPr id="5163" name="Rectangle 5162">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165" name="Group 5164">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5166"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IE"/>
            </a:p>
          </p:txBody>
        </p:sp>
        <p:sp>
          <p:nvSpPr>
            <p:cNvPr id="5167"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IE"/>
            </a:p>
          </p:txBody>
        </p:sp>
        <p:sp>
          <p:nvSpPr>
            <p:cNvPr id="5168"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IE"/>
            </a:p>
          </p:txBody>
        </p:sp>
        <p:sp>
          <p:nvSpPr>
            <p:cNvPr id="5169"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IE"/>
            </a:p>
          </p:txBody>
        </p:sp>
        <p:sp>
          <p:nvSpPr>
            <p:cNvPr id="5170"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IE"/>
            </a:p>
          </p:txBody>
        </p:sp>
        <p:sp>
          <p:nvSpPr>
            <p:cNvPr id="5171"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IE"/>
            </a:p>
          </p:txBody>
        </p:sp>
        <p:sp>
          <p:nvSpPr>
            <p:cNvPr id="5172"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IE"/>
            </a:p>
          </p:txBody>
        </p:sp>
        <p:sp>
          <p:nvSpPr>
            <p:cNvPr id="5173"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IE"/>
            </a:p>
          </p:txBody>
        </p:sp>
        <p:sp>
          <p:nvSpPr>
            <p:cNvPr id="5174"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IE"/>
            </a:p>
          </p:txBody>
        </p:sp>
        <p:sp>
          <p:nvSpPr>
            <p:cNvPr id="5175"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IE"/>
            </a:p>
          </p:txBody>
        </p:sp>
        <p:sp>
          <p:nvSpPr>
            <p:cNvPr id="5176"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IE"/>
            </a:p>
          </p:txBody>
        </p:sp>
        <p:sp>
          <p:nvSpPr>
            <p:cNvPr id="5177"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IE"/>
            </a:p>
          </p:txBody>
        </p:sp>
      </p:grpSp>
      <p:grpSp>
        <p:nvGrpSpPr>
          <p:cNvPr id="5179" name="Group 5178">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5180"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IE"/>
            </a:p>
          </p:txBody>
        </p:sp>
        <p:sp>
          <p:nvSpPr>
            <p:cNvPr id="5181"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IE"/>
            </a:p>
          </p:txBody>
        </p:sp>
        <p:sp>
          <p:nvSpPr>
            <p:cNvPr id="5182"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IE"/>
            </a:p>
          </p:txBody>
        </p:sp>
        <p:sp>
          <p:nvSpPr>
            <p:cNvPr id="5183"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IE"/>
            </a:p>
          </p:txBody>
        </p:sp>
        <p:sp>
          <p:nvSpPr>
            <p:cNvPr id="5184"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IE"/>
            </a:p>
          </p:txBody>
        </p:sp>
        <p:sp>
          <p:nvSpPr>
            <p:cNvPr id="5185"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IE"/>
            </a:p>
          </p:txBody>
        </p:sp>
        <p:sp>
          <p:nvSpPr>
            <p:cNvPr id="5186"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IE"/>
            </a:p>
          </p:txBody>
        </p:sp>
        <p:sp>
          <p:nvSpPr>
            <p:cNvPr id="5187"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IE"/>
            </a:p>
          </p:txBody>
        </p:sp>
        <p:sp>
          <p:nvSpPr>
            <p:cNvPr id="5188"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IE"/>
            </a:p>
          </p:txBody>
        </p:sp>
        <p:sp>
          <p:nvSpPr>
            <p:cNvPr id="5189"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IE"/>
            </a:p>
          </p:txBody>
        </p:sp>
        <p:sp>
          <p:nvSpPr>
            <p:cNvPr id="5190"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IE"/>
            </a:p>
          </p:txBody>
        </p:sp>
        <p:sp>
          <p:nvSpPr>
            <p:cNvPr id="5191"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IE"/>
            </a:p>
          </p:txBody>
        </p:sp>
      </p:grpSp>
      <p:sp>
        <p:nvSpPr>
          <p:cNvPr id="2" name="Title 1">
            <a:extLst>
              <a:ext uri="{FF2B5EF4-FFF2-40B4-BE49-F238E27FC236}">
                <a16:creationId xmlns:a16="http://schemas.microsoft.com/office/drawing/2014/main" id="{00E426DB-34E2-9D6A-70CA-1C6232830100}"/>
              </a:ext>
            </a:extLst>
          </p:cNvPr>
          <p:cNvSpPr>
            <a:spLocks noGrp="1"/>
          </p:cNvSpPr>
          <p:nvPr>
            <p:ph type="title"/>
          </p:nvPr>
        </p:nvSpPr>
        <p:spPr>
          <a:xfrm>
            <a:off x="6483096" y="624110"/>
            <a:ext cx="5021516" cy="1280890"/>
          </a:xfrm>
        </p:spPr>
        <p:txBody>
          <a:bodyPr vert="horz" lIns="91440" tIns="45720" rIns="91440" bIns="45720" rtlCol="0" anchor="t">
            <a:normAutofit/>
          </a:bodyPr>
          <a:lstStyle/>
          <a:p>
            <a:r>
              <a:rPr lang="en-IE" dirty="0">
                <a:solidFill>
                  <a:srgbClr val="000000"/>
                </a:solidFill>
                <a:effectLst/>
                <a:latin typeface="+mn-lt"/>
              </a:rPr>
              <a:t>Christus Dominus</a:t>
            </a:r>
            <a:br>
              <a:rPr lang="en-IE" dirty="0">
                <a:solidFill>
                  <a:srgbClr val="000000"/>
                </a:solidFill>
                <a:effectLst/>
                <a:latin typeface="Bookman Old Style" panose="02050604050505020204" pitchFamily="18" charset="0"/>
              </a:rPr>
            </a:br>
            <a:r>
              <a:rPr lang="en-US" dirty="0"/>
              <a:t>– on Pastoral Councils </a:t>
            </a:r>
          </a:p>
        </p:txBody>
      </p:sp>
      <p:sp>
        <p:nvSpPr>
          <p:cNvPr id="5193" name="Rectangle 5192">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5195"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IE"/>
          </a:p>
        </p:txBody>
      </p:sp>
      <p:pic>
        <p:nvPicPr>
          <p:cNvPr id="5126" name="Picture 6" descr="Buy Vatican Council Vol II Book Online | Spiritual Books">
            <a:extLst>
              <a:ext uri="{FF2B5EF4-FFF2-40B4-BE49-F238E27FC236}">
                <a16:creationId xmlns:a16="http://schemas.microsoft.com/office/drawing/2014/main" id="{868F2DF8-8F84-0BFF-11E5-ECCF41CB3C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85" r="3483"/>
          <a:stretch/>
        </p:blipFill>
        <p:spPr bwMode="auto">
          <a:xfrm>
            <a:off x="-1555" y="1731"/>
            <a:ext cx="467109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EBED0B8-12CD-58E7-704D-A8CEB1F034BC}"/>
              </a:ext>
            </a:extLst>
          </p:cNvPr>
          <p:cNvSpPr>
            <a:spLocks noGrp="1"/>
          </p:cNvSpPr>
          <p:nvPr>
            <p:ph sz="half" idx="1"/>
          </p:nvPr>
        </p:nvSpPr>
        <p:spPr>
          <a:xfrm>
            <a:off x="6438191" y="2133600"/>
            <a:ext cx="5066419" cy="3777622"/>
          </a:xfrm>
        </p:spPr>
        <p:txBody>
          <a:bodyPr vert="horz" lIns="91440" tIns="45720" rIns="91440" bIns="45720" rtlCol="0">
            <a:normAutofit fontScale="70000" lnSpcReduction="20000"/>
          </a:bodyPr>
          <a:lstStyle/>
          <a:p>
            <a:r>
              <a:rPr lang="en-US" sz="3200" i="1" dirty="0">
                <a:effectLst/>
              </a:rPr>
              <a:t>“It is highly desirable that in every diocese a special pastoral council be established, presided over by the diocesan bishop himself, in which clergy, religious, and laity specially chosen for the purpose will participate. It will be the function of this council to investigate and consider matters relating to pastoral activity, and to formulate practical conclusions regarding them.” </a:t>
            </a:r>
          </a:p>
          <a:p>
            <a:pPr marL="0" indent="0"/>
            <a:r>
              <a:rPr lang="en-US" sz="3200" i="1" dirty="0"/>
              <a:t>	</a:t>
            </a:r>
            <a:r>
              <a:rPr lang="en-US" sz="3200" i="1" dirty="0">
                <a:effectLst/>
              </a:rPr>
              <a:t>CD #27</a:t>
            </a:r>
            <a:endParaRPr lang="en-US" sz="3200" dirty="0">
              <a:effectLst/>
            </a:endParaRPr>
          </a:p>
          <a:p>
            <a:endParaRPr lang="en-US" dirty="0"/>
          </a:p>
        </p:txBody>
      </p:sp>
    </p:spTree>
    <p:extLst>
      <p:ext uri="{BB962C8B-B14F-4D97-AF65-F5344CB8AC3E}">
        <p14:creationId xmlns:p14="http://schemas.microsoft.com/office/powerpoint/2010/main" val="4148282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6227" name="Group 6226">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6228"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IE"/>
            </a:p>
          </p:txBody>
        </p:sp>
        <p:sp>
          <p:nvSpPr>
            <p:cNvPr id="6229"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IE"/>
            </a:p>
          </p:txBody>
        </p:sp>
        <p:sp>
          <p:nvSpPr>
            <p:cNvPr id="6230"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IE"/>
            </a:p>
          </p:txBody>
        </p:sp>
        <p:sp>
          <p:nvSpPr>
            <p:cNvPr id="6231"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IE"/>
            </a:p>
          </p:txBody>
        </p:sp>
        <p:sp>
          <p:nvSpPr>
            <p:cNvPr id="6232"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IE"/>
            </a:p>
          </p:txBody>
        </p:sp>
        <p:sp>
          <p:nvSpPr>
            <p:cNvPr id="6233"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IE"/>
            </a:p>
          </p:txBody>
        </p:sp>
        <p:sp>
          <p:nvSpPr>
            <p:cNvPr id="6234"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IE"/>
            </a:p>
          </p:txBody>
        </p:sp>
        <p:sp>
          <p:nvSpPr>
            <p:cNvPr id="6235"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IE"/>
            </a:p>
          </p:txBody>
        </p:sp>
        <p:sp>
          <p:nvSpPr>
            <p:cNvPr id="6236"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IE"/>
            </a:p>
          </p:txBody>
        </p:sp>
        <p:sp>
          <p:nvSpPr>
            <p:cNvPr id="6237"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IE"/>
            </a:p>
          </p:txBody>
        </p:sp>
        <p:sp>
          <p:nvSpPr>
            <p:cNvPr id="6238"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IE"/>
            </a:p>
          </p:txBody>
        </p:sp>
        <p:sp>
          <p:nvSpPr>
            <p:cNvPr id="6239"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IE"/>
            </a:p>
          </p:txBody>
        </p:sp>
      </p:grpSp>
      <p:grpSp>
        <p:nvGrpSpPr>
          <p:cNvPr id="6241" name="Group 6240">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242"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IE"/>
            </a:p>
          </p:txBody>
        </p:sp>
        <p:sp>
          <p:nvSpPr>
            <p:cNvPr id="6243"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IE"/>
            </a:p>
          </p:txBody>
        </p:sp>
        <p:sp>
          <p:nvSpPr>
            <p:cNvPr id="6244"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IE"/>
            </a:p>
          </p:txBody>
        </p:sp>
        <p:sp>
          <p:nvSpPr>
            <p:cNvPr id="6245"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IE"/>
            </a:p>
          </p:txBody>
        </p:sp>
        <p:sp>
          <p:nvSpPr>
            <p:cNvPr id="6246"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IE"/>
            </a:p>
          </p:txBody>
        </p:sp>
        <p:sp>
          <p:nvSpPr>
            <p:cNvPr id="6247"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IE"/>
            </a:p>
          </p:txBody>
        </p:sp>
        <p:sp>
          <p:nvSpPr>
            <p:cNvPr id="6248"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IE"/>
            </a:p>
          </p:txBody>
        </p:sp>
        <p:sp>
          <p:nvSpPr>
            <p:cNvPr id="6249"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IE"/>
            </a:p>
          </p:txBody>
        </p:sp>
        <p:sp>
          <p:nvSpPr>
            <p:cNvPr id="6250"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IE"/>
            </a:p>
          </p:txBody>
        </p:sp>
        <p:sp>
          <p:nvSpPr>
            <p:cNvPr id="6251"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IE"/>
            </a:p>
          </p:txBody>
        </p:sp>
        <p:sp>
          <p:nvSpPr>
            <p:cNvPr id="6252"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IE"/>
            </a:p>
          </p:txBody>
        </p:sp>
        <p:sp>
          <p:nvSpPr>
            <p:cNvPr id="6253"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IE"/>
            </a:p>
          </p:txBody>
        </p:sp>
      </p:grpSp>
      <p:sp>
        <p:nvSpPr>
          <p:cNvPr id="6255" name="Rectangle 6254">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6257"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IE"/>
          </a:p>
        </p:txBody>
      </p:sp>
      <p:sp>
        <p:nvSpPr>
          <p:cNvPr id="2" name="Title 1">
            <a:extLst>
              <a:ext uri="{FF2B5EF4-FFF2-40B4-BE49-F238E27FC236}">
                <a16:creationId xmlns:a16="http://schemas.microsoft.com/office/drawing/2014/main" id="{3C93BE2C-BBCB-ED89-50EC-98EFEFD0CA58}"/>
              </a:ext>
            </a:extLst>
          </p:cNvPr>
          <p:cNvSpPr>
            <a:spLocks noGrp="1"/>
          </p:cNvSpPr>
          <p:nvPr>
            <p:ph type="title"/>
          </p:nvPr>
        </p:nvSpPr>
        <p:spPr>
          <a:xfrm>
            <a:off x="1687669" y="624110"/>
            <a:ext cx="4137059" cy="1280890"/>
          </a:xfrm>
        </p:spPr>
        <p:txBody>
          <a:bodyPr vert="horz" lIns="91440" tIns="45720" rIns="91440" bIns="45720" rtlCol="0" anchor="t">
            <a:normAutofit/>
          </a:bodyPr>
          <a:lstStyle/>
          <a:p>
            <a:pPr>
              <a:lnSpc>
                <a:spcPct val="90000"/>
              </a:lnSpc>
            </a:pPr>
            <a:r>
              <a:rPr lang="en-US" sz="2700">
                <a:effectLst/>
              </a:rPr>
              <a:t>Pope John Paul II - Christifideles Laici </a:t>
            </a:r>
            <a:br>
              <a:rPr lang="en-US" sz="2700">
                <a:effectLst/>
              </a:rPr>
            </a:br>
            <a:endParaRPr lang="en-US" sz="2700"/>
          </a:p>
        </p:txBody>
      </p:sp>
      <p:sp>
        <p:nvSpPr>
          <p:cNvPr id="4" name="Content Placeholder 3">
            <a:extLst>
              <a:ext uri="{FF2B5EF4-FFF2-40B4-BE49-F238E27FC236}">
                <a16:creationId xmlns:a16="http://schemas.microsoft.com/office/drawing/2014/main" id="{F1A78E9E-0C20-FF3D-D1B4-C2BC7B6C2148}"/>
              </a:ext>
            </a:extLst>
          </p:cNvPr>
          <p:cNvSpPr>
            <a:spLocks noGrp="1"/>
          </p:cNvSpPr>
          <p:nvPr>
            <p:ph sz="half" idx="2"/>
          </p:nvPr>
        </p:nvSpPr>
        <p:spPr>
          <a:xfrm>
            <a:off x="1683956" y="1570146"/>
            <a:ext cx="4140772" cy="4651828"/>
          </a:xfrm>
        </p:spPr>
        <p:txBody>
          <a:bodyPr vert="horz" lIns="91440" tIns="45720" rIns="91440" bIns="45720" rtlCol="0" anchor="ctr">
            <a:normAutofit fontScale="47500" lnSpcReduction="20000"/>
          </a:bodyPr>
          <a:lstStyle/>
          <a:p>
            <a:pPr>
              <a:lnSpc>
                <a:spcPct val="90000"/>
              </a:lnSpc>
            </a:pPr>
            <a:r>
              <a:rPr lang="en-US" sz="4600" i="1" dirty="0">
                <a:solidFill>
                  <a:srgbClr val="000000"/>
                </a:solidFill>
                <a:effectLst/>
              </a:rPr>
              <a:t>“in a diocesan level this structure [the Diocesan Pastoral Council] could be the principal form of collaboration, dialogue, and discernment... The participation of the lay faithful in these Councils can broaden resources in consultation and the principle of collaboration – and in certain instances also in decision-making – if applied in a broad and determined manner.” </a:t>
            </a:r>
          </a:p>
          <a:p>
            <a:pPr marL="0" indent="0">
              <a:lnSpc>
                <a:spcPct val="90000"/>
              </a:lnSpc>
              <a:buNone/>
            </a:pPr>
            <a:r>
              <a:rPr lang="en-US" sz="4600" i="1" dirty="0">
                <a:solidFill>
                  <a:srgbClr val="000000"/>
                </a:solidFill>
                <a:effectLst/>
              </a:rPr>
              <a:t>	CL #25</a:t>
            </a:r>
            <a:endParaRPr lang="en-US" sz="4600" dirty="0">
              <a:solidFill>
                <a:srgbClr val="000000"/>
              </a:solidFill>
              <a:effectLst/>
            </a:endParaRPr>
          </a:p>
          <a:p>
            <a:pPr>
              <a:lnSpc>
                <a:spcPct val="90000"/>
              </a:lnSpc>
            </a:pPr>
            <a:endParaRPr lang="en-US" dirty="0">
              <a:solidFill>
                <a:srgbClr val="000000"/>
              </a:solidFill>
            </a:endParaRPr>
          </a:p>
        </p:txBody>
      </p:sp>
      <p:pic>
        <p:nvPicPr>
          <p:cNvPr id="6148" name="Picture 4" descr="Adult Faith Formation Group - St ...">
            <a:extLst>
              <a:ext uri="{FF2B5EF4-FFF2-40B4-BE49-F238E27FC236}">
                <a16:creationId xmlns:a16="http://schemas.microsoft.com/office/drawing/2014/main" id="{EF852965-623A-4B3A-8026-E0307C4343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1916" y="1570145"/>
            <a:ext cx="5451627" cy="3397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634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8EE778E4-C83A-14D2-8C79-111363690097}"/>
            </a:ext>
          </a:extLst>
        </p:cNvPr>
        <p:cNvGrpSpPr/>
        <p:nvPr/>
      </p:nvGrpSpPr>
      <p:grpSpPr>
        <a:xfrm>
          <a:off x="0" y="0"/>
          <a:ext cx="0" cy="0"/>
          <a:chOff x="0" y="0"/>
          <a:chExt cx="0" cy="0"/>
        </a:xfrm>
      </p:grpSpPr>
      <p:grpSp>
        <p:nvGrpSpPr>
          <p:cNvPr id="6227" name="Group 6226">
            <a:extLst>
              <a:ext uri="{FF2B5EF4-FFF2-40B4-BE49-F238E27FC236}">
                <a16:creationId xmlns:a16="http://schemas.microsoft.com/office/drawing/2014/main" id="{C56F27EF-8549-2FD1-3E34-20CBDC4C98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6228" name="Freeform 11">
              <a:extLst>
                <a:ext uri="{FF2B5EF4-FFF2-40B4-BE49-F238E27FC236}">
                  <a16:creationId xmlns:a16="http://schemas.microsoft.com/office/drawing/2014/main" id="{091ED15F-A7F5-6F07-1BC9-C45452A66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IE"/>
            </a:p>
          </p:txBody>
        </p:sp>
        <p:sp>
          <p:nvSpPr>
            <p:cNvPr id="6229" name="Freeform 12">
              <a:extLst>
                <a:ext uri="{FF2B5EF4-FFF2-40B4-BE49-F238E27FC236}">
                  <a16:creationId xmlns:a16="http://schemas.microsoft.com/office/drawing/2014/main" id="{CB49EC01-1C42-2E1F-3F5B-C97352DBA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IE"/>
            </a:p>
          </p:txBody>
        </p:sp>
        <p:sp>
          <p:nvSpPr>
            <p:cNvPr id="6230" name="Freeform 13">
              <a:extLst>
                <a:ext uri="{FF2B5EF4-FFF2-40B4-BE49-F238E27FC236}">
                  <a16:creationId xmlns:a16="http://schemas.microsoft.com/office/drawing/2014/main" id="{5DECE6A8-69C2-D95E-70A5-594F60B739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IE"/>
            </a:p>
          </p:txBody>
        </p:sp>
        <p:sp>
          <p:nvSpPr>
            <p:cNvPr id="6231" name="Freeform 14">
              <a:extLst>
                <a:ext uri="{FF2B5EF4-FFF2-40B4-BE49-F238E27FC236}">
                  <a16:creationId xmlns:a16="http://schemas.microsoft.com/office/drawing/2014/main" id="{C729C282-FCCE-F16A-4C9C-D58D30C94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IE"/>
            </a:p>
          </p:txBody>
        </p:sp>
        <p:sp>
          <p:nvSpPr>
            <p:cNvPr id="6232" name="Freeform 15">
              <a:extLst>
                <a:ext uri="{FF2B5EF4-FFF2-40B4-BE49-F238E27FC236}">
                  <a16:creationId xmlns:a16="http://schemas.microsoft.com/office/drawing/2014/main" id="{49D8D9AC-036D-ACFF-65A7-D61B5409FC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IE"/>
            </a:p>
          </p:txBody>
        </p:sp>
        <p:sp>
          <p:nvSpPr>
            <p:cNvPr id="6233" name="Freeform 16">
              <a:extLst>
                <a:ext uri="{FF2B5EF4-FFF2-40B4-BE49-F238E27FC236}">
                  <a16:creationId xmlns:a16="http://schemas.microsoft.com/office/drawing/2014/main" id="{D64F7E5A-86A5-60C8-FE3B-CB6878074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IE"/>
            </a:p>
          </p:txBody>
        </p:sp>
        <p:sp>
          <p:nvSpPr>
            <p:cNvPr id="6234" name="Freeform 17">
              <a:extLst>
                <a:ext uri="{FF2B5EF4-FFF2-40B4-BE49-F238E27FC236}">
                  <a16:creationId xmlns:a16="http://schemas.microsoft.com/office/drawing/2014/main" id="{869B083F-CEE5-9ADA-A37A-9E40D6B7C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IE"/>
            </a:p>
          </p:txBody>
        </p:sp>
        <p:sp>
          <p:nvSpPr>
            <p:cNvPr id="6235" name="Freeform 18">
              <a:extLst>
                <a:ext uri="{FF2B5EF4-FFF2-40B4-BE49-F238E27FC236}">
                  <a16:creationId xmlns:a16="http://schemas.microsoft.com/office/drawing/2014/main" id="{EB8EB480-5C99-5800-5C15-4BE7C601B8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IE"/>
            </a:p>
          </p:txBody>
        </p:sp>
        <p:sp>
          <p:nvSpPr>
            <p:cNvPr id="6236" name="Freeform 19">
              <a:extLst>
                <a:ext uri="{FF2B5EF4-FFF2-40B4-BE49-F238E27FC236}">
                  <a16:creationId xmlns:a16="http://schemas.microsoft.com/office/drawing/2014/main" id="{31D53183-711D-FCDC-1E48-9E9EBF3CBA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IE"/>
            </a:p>
          </p:txBody>
        </p:sp>
        <p:sp>
          <p:nvSpPr>
            <p:cNvPr id="6237" name="Freeform 20">
              <a:extLst>
                <a:ext uri="{FF2B5EF4-FFF2-40B4-BE49-F238E27FC236}">
                  <a16:creationId xmlns:a16="http://schemas.microsoft.com/office/drawing/2014/main" id="{86F84AE4-29E9-A2B8-4624-5BE894C290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IE"/>
            </a:p>
          </p:txBody>
        </p:sp>
        <p:sp>
          <p:nvSpPr>
            <p:cNvPr id="6238" name="Freeform 21">
              <a:extLst>
                <a:ext uri="{FF2B5EF4-FFF2-40B4-BE49-F238E27FC236}">
                  <a16:creationId xmlns:a16="http://schemas.microsoft.com/office/drawing/2014/main" id="{81955D6B-3ACD-C4FD-C4A6-653003DE3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IE"/>
            </a:p>
          </p:txBody>
        </p:sp>
        <p:sp>
          <p:nvSpPr>
            <p:cNvPr id="6239" name="Freeform 22">
              <a:extLst>
                <a:ext uri="{FF2B5EF4-FFF2-40B4-BE49-F238E27FC236}">
                  <a16:creationId xmlns:a16="http://schemas.microsoft.com/office/drawing/2014/main" id="{2A5430BF-B616-7309-5061-F12348C76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IE"/>
            </a:p>
          </p:txBody>
        </p:sp>
      </p:grpSp>
      <p:grpSp>
        <p:nvGrpSpPr>
          <p:cNvPr id="6241" name="Group 6240">
            <a:extLst>
              <a:ext uri="{FF2B5EF4-FFF2-40B4-BE49-F238E27FC236}">
                <a16:creationId xmlns:a16="http://schemas.microsoft.com/office/drawing/2014/main" id="{ABD871CA-D229-E654-7607-463E3BAD88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242" name="Freeform 27">
              <a:extLst>
                <a:ext uri="{FF2B5EF4-FFF2-40B4-BE49-F238E27FC236}">
                  <a16:creationId xmlns:a16="http://schemas.microsoft.com/office/drawing/2014/main" id="{9E5C8466-761F-27AA-5A4A-6C52C80D9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IE"/>
            </a:p>
          </p:txBody>
        </p:sp>
        <p:sp>
          <p:nvSpPr>
            <p:cNvPr id="6243" name="Freeform 28">
              <a:extLst>
                <a:ext uri="{FF2B5EF4-FFF2-40B4-BE49-F238E27FC236}">
                  <a16:creationId xmlns:a16="http://schemas.microsoft.com/office/drawing/2014/main" id="{A7319BD1-C263-B1F9-B88C-3C9DA91BEE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IE"/>
            </a:p>
          </p:txBody>
        </p:sp>
        <p:sp>
          <p:nvSpPr>
            <p:cNvPr id="6244" name="Freeform 29">
              <a:extLst>
                <a:ext uri="{FF2B5EF4-FFF2-40B4-BE49-F238E27FC236}">
                  <a16:creationId xmlns:a16="http://schemas.microsoft.com/office/drawing/2014/main" id="{40816516-B9C1-4EB0-5E3E-48D7ED1902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IE"/>
            </a:p>
          </p:txBody>
        </p:sp>
        <p:sp>
          <p:nvSpPr>
            <p:cNvPr id="6245" name="Freeform 30">
              <a:extLst>
                <a:ext uri="{FF2B5EF4-FFF2-40B4-BE49-F238E27FC236}">
                  <a16:creationId xmlns:a16="http://schemas.microsoft.com/office/drawing/2014/main" id="{E3CD25F4-FBB8-3BBF-4690-7DFB834CA6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IE"/>
            </a:p>
          </p:txBody>
        </p:sp>
        <p:sp>
          <p:nvSpPr>
            <p:cNvPr id="6246" name="Freeform 31">
              <a:extLst>
                <a:ext uri="{FF2B5EF4-FFF2-40B4-BE49-F238E27FC236}">
                  <a16:creationId xmlns:a16="http://schemas.microsoft.com/office/drawing/2014/main" id="{6921D65D-1ADD-A2DE-9E15-23C8148E9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IE"/>
            </a:p>
          </p:txBody>
        </p:sp>
        <p:sp>
          <p:nvSpPr>
            <p:cNvPr id="6247" name="Freeform 32">
              <a:extLst>
                <a:ext uri="{FF2B5EF4-FFF2-40B4-BE49-F238E27FC236}">
                  <a16:creationId xmlns:a16="http://schemas.microsoft.com/office/drawing/2014/main" id="{5F4C9BCB-190A-83C5-1CD5-6478913F3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IE"/>
            </a:p>
          </p:txBody>
        </p:sp>
        <p:sp>
          <p:nvSpPr>
            <p:cNvPr id="6248" name="Freeform 33">
              <a:extLst>
                <a:ext uri="{FF2B5EF4-FFF2-40B4-BE49-F238E27FC236}">
                  <a16:creationId xmlns:a16="http://schemas.microsoft.com/office/drawing/2014/main" id="{77B43736-789A-C74E-124E-553F1162B8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IE"/>
            </a:p>
          </p:txBody>
        </p:sp>
        <p:sp>
          <p:nvSpPr>
            <p:cNvPr id="6249" name="Freeform 34">
              <a:extLst>
                <a:ext uri="{FF2B5EF4-FFF2-40B4-BE49-F238E27FC236}">
                  <a16:creationId xmlns:a16="http://schemas.microsoft.com/office/drawing/2014/main" id="{C215E440-FF91-9824-8CE0-946FA7C367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IE"/>
            </a:p>
          </p:txBody>
        </p:sp>
        <p:sp>
          <p:nvSpPr>
            <p:cNvPr id="6250" name="Freeform 35">
              <a:extLst>
                <a:ext uri="{FF2B5EF4-FFF2-40B4-BE49-F238E27FC236}">
                  <a16:creationId xmlns:a16="http://schemas.microsoft.com/office/drawing/2014/main" id="{EEABCD29-5750-0BF2-0B4D-BCD1953C4D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IE"/>
            </a:p>
          </p:txBody>
        </p:sp>
        <p:sp>
          <p:nvSpPr>
            <p:cNvPr id="6251" name="Freeform 36">
              <a:extLst>
                <a:ext uri="{FF2B5EF4-FFF2-40B4-BE49-F238E27FC236}">
                  <a16:creationId xmlns:a16="http://schemas.microsoft.com/office/drawing/2014/main" id="{1359262B-3042-6D11-31C9-FF0E8874F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IE"/>
            </a:p>
          </p:txBody>
        </p:sp>
        <p:sp>
          <p:nvSpPr>
            <p:cNvPr id="6252" name="Freeform 37">
              <a:extLst>
                <a:ext uri="{FF2B5EF4-FFF2-40B4-BE49-F238E27FC236}">
                  <a16:creationId xmlns:a16="http://schemas.microsoft.com/office/drawing/2014/main" id="{E1288675-C1FD-9B4F-708A-9D0917F80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IE"/>
            </a:p>
          </p:txBody>
        </p:sp>
        <p:sp>
          <p:nvSpPr>
            <p:cNvPr id="6253" name="Freeform 38">
              <a:extLst>
                <a:ext uri="{FF2B5EF4-FFF2-40B4-BE49-F238E27FC236}">
                  <a16:creationId xmlns:a16="http://schemas.microsoft.com/office/drawing/2014/main" id="{7B1D34C6-FD03-DDC5-6046-75C2CE21EE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IE"/>
            </a:p>
          </p:txBody>
        </p:sp>
      </p:grpSp>
      <p:sp>
        <p:nvSpPr>
          <p:cNvPr id="6255" name="Rectangle 6254">
            <a:extLst>
              <a:ext uri="{FF2B5EF4-FFF2-40B4-BE49-F238E27FC236}">
                <a16:creationId xmlns:a16="http://schemas.microsoft.com/office/drawing/2014/main" id="{E596E9C1-37DB-E099-0242-D1E6E767E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6257" name="Freeform 11">
            <a:extLst>
              <a:ext uri="{FF2B5EF4-FFF2-40B4-BE49-F238E27FC236}">
                <a16:creationId xmlns:a16="http://schemas.microsoft.com/office/drawing/2014/main" id="{AAACA01A-75BA-F977-83E4-78BF2827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IE"/>
          </a:p>
        </p:txBody>
      </p:sp>
      <p:sp>
        <p:nvSpPr>
          <p:cNvPr id="2" name="Title 1">
            <a:extLst>
              <a:ext uri="{FF2B5EF4-FFF2-40B4-BE49-F238E27FC236}">
                <a16:creationId xmlns:a16="http://schemas.microsoft.com/office/drawing/2014/main" id="{BE1618AD-9115-7538-D333-05476B56397A}"/>
              </a:ext>
            </a:extLst>
          </p:cNvPr>
          <p:cNvSpPr>
            <a:spLocks noGrp="1"/>
          </p:cNvSpPr>
          <p:nvPr>
            <p:ph type="title"/>
          </p:nvPr>
        </p:nvSpPr>
        <p:spPr>
          <a:xfrm>
            <a:off x="1687669" y="624110"/>
            <a:ext cx="4137059" cy="1280890"/>
          </a:xfrm>
        </p:spPr>
        <p:txBody>
          <a:bodyPr vert="horz" lIns="91440" tIns="45720" rIns="91440" bIns="45720" rtlCol="0" anchor="t">
            <a:normAutofit/>
          </a:bodyPr>
          <a:lstStyle/>
          <a:p>
            <a:pPr>
              <a:lnSpc>
                <a:spcPct val="90000"/>
              </a:lnSpc>
            </a:pPr>
            <a:r>
              <a:rPr lang="en-US" sz="2700" dirty="0">
                <a:effectLst/>
              </a:rPr>
              <a:t>Synodal Church </a:t>
            </a:r>
            <a:br>
              <a:rPr lang="en-US" sz="2700" dirty="0">
                <a:effectLst/>
              </a:rPr>
            </a:br>
            <a:endParaRPr lang="en-US" sz="2700" dirty="0"/>
          </a:p>
        </p:txBody>
      </p:sp>
      <p:sp>
        <p:nvSpPr>
          <p:cNvPr id="4" name="Content Placeholder 3">
            <a:extLst>
              <a:ext uri="{FF2B5EF4-FFF2-40B4-BE49-F238E27FC236}">
                <a16:creationId xmlns:a16="http://schemas.microsoft.com/office/drawing/2014/main" id="{5887988B-7B1D-87D4-722B-17E373981194}"/>
              </a:ext>
            </a:extLst>
          </p:cNvPr>
          <p:cNvSpPr>
            <a:spLocks noGrp="1"/>
          </p:cNvSpPr>
          <p:nvPr>
            <p:ph sz="half" idx="2"/>
          </p:nvPr>
        </p:nvSpPr>
        <p:spPr>
          <a:xfrm>
            <a:off x="1683956" y="1570146"/>
            <a:ext cx="4140772" cy="4651828"/>
          </a:xfrm>
        </p:spPr>
        <p:txBody>
          <a:bodyPr vert="horz" lIns="91440" tIns="45720" rIns="91440" bIns="45720" rtlCol="0" anchor="ctr">
            <a:normAutofit fontScale="92500" lnSpcReduction="10000"/>
          </a:bodyPr>
          <a:lstStyle/>
          <a:p>
            <a:r>
              <a:rPr lang="en-IE" sz="3200" dirty="0">
                <a:solidFill>
                  <a:srgbClr val="000000"/>
                </a:solidFill>
                <a:effectLst/>
                <a:latin typeface="Bookman Old Style" panose="02050604050505020204" pitchFamily="18" charset="0"/>
              </a:rPr>
              <a:t>In being a synodal church the people of God are centrally involved in discerning where and how the Spirit is calling and leading the Church at this time</a:t>
            </a:r>
            <a:r>
              <a:rPr lang="en-IE" dirty="0">
                <a:solidFill>
                  <a:srgbClr val="000000"/>
                </a:solidFill>
                <a:effectLst/>
                <a:latin typeface="Bookman Old Style" panose="02050604050505020204" pitchFamily="18" charset="0"/>
              </a:rPr>
              <a:t>.</a:t>
            </a:r>
          </a:p>
          <a:p>
            <a:pPr marL="0" indent="0">
              <a:buNone/>
            </a:pPr>
            <a:r>
              <a:rPr lang="en-IE" dirty="0">
                <a:solidFill>
                  <a:srgbClr val="000000"/>
                </a:solidFill>
                <a:latin typeface="Bookman Old Style" panose="02050604050505020204" pitchFamily="18" charset="0"/>
              </a:rPr>
              <a:t>	Killaloe DPC Constitution </a:t>
            </a:r>
            <a:endParaRPr lang="en-IE" dirty="0">
              <a:solidFill>
                <a:srgbClr val="000000"/>
              </a:solidFill>
              <a:effectLst/>
              <a:latin typeface="Bookman Old Style" panose="02050604050505020204" pitchFamily="18" charset="0"/>
            </a:endParaRPr>
          </a:p>
          <a:p>
            <a:pPr>
              <a:lnSpc>
                <a:spcPct val="90000"/>
              </a:lnSpc>
            </a:pPr>
            <a:endParaRPr lang="en-US" dirty="0">
              <a:solidFill>
                <a:srgbClr val="000000"/>
              </a:solidFill>
            </a:endParaRPr>
          </a:p>
        </p:txBody>
      </p:sp>
      <p:pic>
        <p:nvPicPr>
          <p:cNvPr id="8194" name="Picture 2" descr="Synodal Pathway – Donnybrook Parish">
            <a:extLst>
              <a:ext uri="{FF2B5EF4-FFF2-40B4-BE49-F238E27FC236}">
                <a16:creationId xmlns:a16="http://schemas.microsoft.com/office/drawing/2014/main" id="{230B1E50-BB9D-1820-3D37-F3FB724042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3359" y="2020158"/>
            <a:ext cx="5025945" cy="346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685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223" name="Group 9222">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224"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IE"/>
            </a:p>
          </p:txBody>
        </p:sp>
        <p:sp>
          <p:nvSpPr>
            <p:cNvPr id="9225"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IE"/>
            </a:p>
          </p:txBody>
        </p:sp>
        <p:sp>
          <p:nvSpPr>
            <p:cNvPr id="9226"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IE"/>
            </a:p>
          </p:txBody>
        </p:sp>
        <p:sp>
          <p:nvSpPr>
            <p:cNvPr id="9227"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IE"/>
            </a:p>
          </p:txBody>
        </p:sp>
        <p:sp>
          <p:nvSpPr>
            <p:cNvPr id="9228"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IE"/>
            </a:p>
          </p:txBody>
        </p:sp>
        <p:sp>
          <p:nvSpPr>
            <p:cNvPr id="9229"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IE"/>
            </a:p>
          </p:txBody>
        </p:sp>
        <p:sp>
          <p:nvSpPr>
            <p:cNvPr id="9230"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IE"/>
            </a:p>
          </p:txBody>
        </p:sp>
        <p:sp>
          <p:nvSpPr>
            <p:cNvPr id="9231"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IE"/>
            </a:p>
          </p:txBody>
        </p:sp>
        <p:sp>
          <p:nvSpPr>
            <p:cNvPr id="9232"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IE"/>
            </a:p>
          </p:txBody>
        </p:sp>
        <p:sp>
          <p:nvSpPr>
            <p:cNvPr id="9233"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IE"/>
            </a:p>
          </p:txBody>
        </p:sp>
        <p:sp>
          <p:nvSpPr>
            <p:cNvPr id="9234"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IE"/>
            </a:p>
          </p:txBody>
        </p:sp>
        <p:sp>
          <p:nvSpPr>
            <p:cNvPr id="9235"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IE"/>
            </a:p>
          </p:txBody>
        </p:sp>
      </p:grpSp>
      <p:grpSp>
        <p:nvGrpSpPr>
          <p:cNvPr id="9237" name="Group 9236">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9238"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IE"/>
            </a:p>
          </p:txBody>
        </p:sp>
        <p:sp>
          <p:nvSpPr>
            <p:cNvPr id="9239"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IE"/>
            </a:p>
          </p:txBody>
        </p:sp>
        <p:sp>
          <p:nvSpPr>
            <p:cNvPr id="9240"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IE"/>
            </a:p>
          </p:txBody>
        </p:sp>
        <p:sp>
          <p:nvSpPr>
            <p:cNvPr id="9241"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IE"/>
            </a:p>
          </p:txBody>
        </p:sp>
        <p:sp>
          <p:nvSpPr>
            <p:cNvPr id="9242"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IE"/>
            </a:p>
          </p:txBody>
        </p:sp>
        <p:sp>
          <p:nvSpPr>
            <p:cNvPr id="9243"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IE"/>
            </a:p>
          </p:txBody>
        </p:sp>
        <p:sp>
          <p:nvSpPr>
            <p:cNvPr id="9244"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IE"/>
            </a:p>
          </p:txBody>
        </p:sp>
        <p:sp>
          <p:nvSpPr>
            <p:cNvPr id="9245"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IE"/>
            </a:p>
          </p:txBody>
        </p:sp>
        <p:sp>
          <p:nvSpPr>
            <p:cNvPr id="9246"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IE"/>
            </a:p>
          </p:txBody>
        </p:sp>
        <p:sp>
          <p:nvSpPr>
            <p:cNvPr id="9247"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IE"/>
            </a:p>
          </p:txBody>
        </p:sp>
        <p:sp>
          <p:nvSpPr>
            <p:cNvPr id="9248"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IE"/>
            </a:p>
          </p:txBody>
        </p:sp>
        <p:sp>
          <p:nvSpPr>
            <p:cNvPr id="9249"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IE"/>
            </a:p>
          </p:txBody>
        </p:sp>
      </p:grpSp>
      <p:sp>
        <p:nvSpPr>
          <p:cNvPr id="9251" name="Rectangle 9250">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9253"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IE"/>
          </a:p>
        </p:txBody>
      </p:sp>
      <p:sp useBgFill="1">
        <p:nvSpPr>
          <p:cNvPr id="9255" name="Rectangle 9254">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10C407-89A5-51E8-6F30-12DBCD858A23}"/>
              </a:ext>
            </a:extLst>
          </p:cNvPr>
          <p:cNvSpPr>
            <a:spLocks noGrp="1"/>
          </p:cNvSpPr>
          <p:nvPr>
            <p:ph type="title"/>
          </p:nvPr>
        </p:nvSpPr>
        <p:spPr>
          <a:xfrm>
            <a:off x="649224" y="645106"/>
            <a:ext cx="3650279" cy="1259894"/>
          </a:xfrm>
        </p:spPr>
        <p:txBody>
          <a:bodyPr vert="horz" lIns="91440" tIns="45720" rIns="91440" bIns="45720" rtlCol="0" anchor="t">
            <a:normAutofit/>
          </a:bodyPr>
          <a:lstStyle/>
          <a:p>
            <a:pPr>
              <a:lnSpc>
                <a:spcPct val="90000"/>
              </a:lnSpc>
            </a:pPr>
            <a:r>
              <a:rPr lang="en-US" sz="2800" dirty="0"/>
              <a:t>Function of the Diocesan Pastoral Council </a:t>
            </a:r>
          </a:p>
        </p:txBody>
      </p:sp>
      <p:sp>
        <p:nvSpPr>
          <p:cNvPr id="9257" name="Rectangle 9256">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3" name="Content Placeholder 2">
            <a:extLst>
              <a:ext uri="{FF2B5EF4-FFF2-40B4-BE49-F238E27FC236}">
                <a16:creationId xmlns:a16="http://schemas.microsoft.com/office/drawing/2014/main" id="{0FBB8221-FC26-E954-764E-B81E2F2D7AA6}"/>
              </a:ext>
            </a:extLst>
          </p:cNvPr>
          <p:cNvSpPr>
            <a:spLocks noGrp="1"/>
          </p:cNvSpPr>
          <p:nvPr>
            <p:ph sz="half" idx="1"/>
          </p:nvPr>
        </p:nvSpPr>
        <p:spPr>
          <a:xfrm>
            <a:off x="649225" y="2133600"/>
            <a:ext cx="3650278" cy="3759253"/>
          </a:xfrm>
        </p:spPr>
        <p:txBody>
          <a:bodyPr vert="horz" lIns="91440" tIns="45720" rIns="91440" bIns="45720" rtlCol="0">
            <a:normAutofit/>
          </a:bodyPr>
          <a:lstStyle/>
          <a:p>
            <a:r>
              <a:rPr lang="en-US" sz="2800" dirty="0">
                <a:effectLst/>
              </a:rPr>
              <a:t>It is a consultative body that works with the bishop in exploring and developing pastoral initiatives in the diocese.</a:t>
            </a:r>
          </a:p>
          <a:p>
            <a:pPr marL="0" indent="0"/>
            <a:endParaRPr lang="en-US" dirty="0"/>
          </a:p>
        </p:txBody>
      </p:sp>
      <p:pic>
        <p:nvPicPr>
          <p:cNvPr id="9218" name="Picture 2" descr="Bishop Fintan Monahan reflects on Pope ...">
            <a:extLst>
              <a:ext uri="{FF2B5EF4-FFF2-40B4-BE49-F238E27FC236}">
                <a16:creationId xmlns:a16="http://schemas.microsoft.com/office/drawing/2014/main" id="{3A99E169-3440-CE10-4864-1D7D62323B0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972716" y="640080"/>
            <a:ext cx="6247230" cy="5252773"/>
          </a:xfrm>
          <a:prstGeom prst="rect">
            <a:avLst/>
          </a:prstGeom>
          <a:noFill/>
          <a:extLst>
            <a:ext uri="{909E8E84-426E-40DD-AFC4-6F175D3DCCD1}">
              <a14:hiddenFill xmlns:a14="http://schemas.microsoft.com/office/drawing/2010/main">
                <a:solidFill>
                  <a:srgbClr val="FFFFFF"/>
                </a:solidFill>
              </a14:hiddenFill>
            </a:ext>
          </a:extLst>
        </p:spPr>
      </p:pic>
      <p:sp>
        <p:nvSpPr>
          <p:cNvPr id="9259"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4780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75950535-611F-F95B-582C-E909F29DD475}"/>
            </a:ext>
          </a:extLst>
        </p:cNvPr>
        <p:cNvGrpSpPr/>
        <p:nvPr/>
      </p:nvGrpSpPr>
      <p:grpSpPr>
        <a:xfrm>
          <a:off x="0" y="0"/>
          <a:ext cx="0" cy="0"/>
          <a:chOff x="0" y="0"/>
          <a:chExt cx="0" cy="0"/>
        </a:xfrm>
      </p:grpSpPr>
      <p:grpSp>
        <p:nvGrpSpPr>
          <p:cNvPr id="9223" name="Group 9222">
            <a:extLst>
              <a:ext uri="{FF2B5EF4-FFF2-40B4-BE49-F238E27FC236}">
                <a16:creationId xmlns:a16="http://schemas.microsoft.com/office/drawing/2014/main" id="{C7FBA0EF-3FCE-348C-204A-301E286934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224" name="Freeform 11">
              <a:extLst>
                <a:ext uri="{FF2B5EF4-FFF2-40B4-BE49-F238E27FC236}">
                  <a16:creationId xmlns:a16="http://schemas.microsoft.com/office/drawing/2014/main" id="{8E24655A-4556-C371-ACCD-968C8D5D9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IE"/>
            </a:p>
          </p:txBody>
        </p:sp>
        <p:sp>
          <p:nvSpPr>
            <p:cNvPr id="9225" name="Freeform 12">
              <a:extLst>
                <a:ext uri="{FF2B5EF4-FFF2-40B4-BE49-F238E27FC236}">
                  <a16:creationId xmlns:a16="http://schemas.microsoft.com/office/drawing/2014/main" id="{B8AC9D03-F8E2-C5D2-8F45-160928ED21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IE"/>
            </a:p>
          </p:txBody>
        </p:sp>
        <p:sp>
          <p:nvSpPr>
            <p:cNvPr id="9226" name="Freeform 13">
              <a:extLst>
                <a:ext uri="{FF2B5EF4-FFF2-40B4-BE49-F238E27FC236}">
                  <a16:creationId xmlns:a16="http://schemas.microsoft.com/office/drawing/2014/main" id="{297A8392-5D51-9E99-9184-0E567D5C6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IE"/>
            </a:p>
          </p:txBody>
        </p:sp>
        <p:sp>
          <p:nvSpPr>
            <p:cNvPr id="9227" name="Freeform 14">
              <a:extLst>
                <a:ext uri="{FF2B5EF4-FFF2-40B4-BE49-F238E27FC236}">
                  <a16:creationId xmlns:a16="http://schemas.microsoft.com/office/drawing/2014/main" id="{C357AAC2-EDED-6266-0C57-9E09586A2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IE"/>
            </a:p>
          </p:txBody>
        </p:sp>
        <p:sp>
          <p:nvSpPr>
            <p:cNvPr id="9228" name="Freeform 15">
              <a:extLst>
                <a:ext uri="{FF2B5EF4-FFF2-40B4-BE49-F238E27FC236}">
                  <a16:creationId xmlns:a16="http://schemas.microsoft.com/office/drawing/2014/main" id="{D916C804-F743-4343-3BEA-B7402186E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IE"/>
            </a:p>
          </p:txBody>
        </p:sp>
        <p:sp>
          <p:nvSpPr>
            <p:cNvPr id="9229" name="Freeform 16">
              <a:extLst>
                <a:ext uri="{FF2B5EF4-FFF2-40B4-BE49-F238E27FC236}">
                  <a16:creationId xmlns:a16="http://schemas.microsoft.com/office/drawing/2014/main" id="{9FFBA5C2-7EC9-2E22-78D8-955BD6666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IE"/>
            </a:p>
          </p:txBody>
        </p:sp>
        <p:sp>
          <p:nvSpPr>
            <p:cNvPr id="9230" name="Freeform 17">
              <a:extLst>
                <a:ext uri="{FF2B5EF4-FFF2-40B4-BE49-F238E27FC236}">
                  <a16:creationId xmlns:a16="http://schemas.microsoft.com/office/drawing/2014/main" id="{F25731DB-5FC8-6ECB-38CF-EC4063ADA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IE"/>
            </a:p>
          </p:txBody>
        </p:sp>
        <p:sp>
          <p:nvSpPr>
            <p:cNvPr id="9231" name="Freeform 18">
              <a:extLst>
                <a:ext uri="{FF2B5EF4-FFF2-40B4-BE49-F238E27FC236}">
                  <a16:creationId xmlns:a16="http://schemas.microsoft.com/office/drawing/2014/main" id="{8952417F-1C44-1753-BA6A-DA2FEE6CB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IE"/>
            </a:p>
          </p:txBody>
        </p:sp>
        <p:sp>
          <p:nvSpPr>
            <p:cNvPr id="9232" name="Freeform 19">
              <a:extLst>
                <a:ext uri="{FF2B5EF4-FFF2-40B4-BE49-F238E27FC236}">
                  <a16:creationId xmlns:a16="http://schemas.microsoft.com/office/drawing/2014/main" id="{B5896AA9-8049-80B1-A316-F3A2277C9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IE"/>
            </a:p>
          </p:txBody>
        </p:sp>
        <p:sp>
          <p:nvSpPr>
            <p:cNvPr id="9233" name="Freeform 20">
              <a:extLst>
                <a:ext uri="{FF2B5EF4-FFF2-40B4-BE49-F238E27FC236}">
                  <a16:creationId xmlns:a16="http://schemas.microsoft.com/office/drawing/2014/main" id="{AAA7C104-643B-A01F-F0F8-03FA7E5B4C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IE"/>
            </a:p>
          </p:txBody>
        </p:sp>
        <p:sp>
          <p:nvSpPr>
            <p:cNvPr id="9234" name="Freeform 21">
              <a:extLst>
                <a:ext uri="{FF2B5EF4-FFF2-40B4-BE49-F238E27FC236}">
                  <a16:creationId xmlns:a16="http://schemas.microsoft.com/office/drawing/2014/main" id="{F80CB453-BFC4-F7B2-BC07-FF7B7A974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IE"/>
            </a:p>
          </p:txBody>
        </p:sp>
        <p:sp>
          <p:nvSpPr>
            <p:cNvPr id="9235" name="Freeform 22">
              <a:extLst>
                <a:ext uri="{FF2B5EF4-FFF2-40B4-BE49-F238E27FC236}">
                  <a16:creationId xmlns:a16="http://schemas.microsoft.com/office/drawing/2014/main" id="{B65518D1-7F7C-06F3-2610-F35D0E207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IE"/>
            </a:p>
          </p:txBody>
        </p:sp>
      </p:grpSp>
      <p:grpSp>
        <p:nvGrpSpPr>
          <p:cNvPr id="9237" name="Group 9236">
            <a:extLst>
              <a:ext uri="{FF2B5EF4-FFF2-40B4-BE49-F238E27FC236}">
                <a16:creationId xmlns:a16="http://schemas.microsoft.com/office/drawing/2014/main" id="{7F15CEEC-3D6F-47C3-6242-2ACE06543F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9238" name="Freeform 27">
              <a:extLst>
                <a:ext uri="{FF2B5EF4-FFF2-40B4-BE49-F238E27FC236}">
                  <a16:creationId xmlns:a16="http://schemas.microsoft.com/office/drawing/2014/main" id="{DD3E2EF9-E348-F6F1-F69C-095CC965FE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IE"/>
            </a:p>
          </p:txBody>
        </p:sp>
        <p:sp>
          <p:nvSpPr>
            <p:cNvPr id="9239" name="Freeform 28">
              <a:extLst>
                <a:ext uri="{FF2B5EF4-FFF2-40B4-BE49-F238E27FC236}">
                  <a16:creationId xmlns:a16="http://schemas.microsoft.com/office/drawing/2014/main" id="{175058BE-B596-7ADE-4854-FF23D5968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IE"/>
            </a:p>
          </p:txBody>
        </p:sp>
        <p:sp>
          <p:nvSpPr>
            <p:cNvPr id="9240" name="Freeform 29">
              <a:extLst>
                <a:ext uri="{FF2B5EF4-FFF2-40B4-BE49-F238E27FC236}">
                  <a16:creationId xmlns:a16="http://schemas.microsoft.com/office/drawing/2014/main" id="{64C24CE1-0F25-94F0-BAEE-3DA85CD539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IE"/>
            </a:p>
          </p:txBody>
        </p:sp>
        <p:sp>
          <p:nvSpPr>
            <p:cNvPr id="9241" name="Freeform 30">
              <a:extLst>
                <a:ext uri="{FF2B5EF4-FFF2-40B4-BE49-F238E27FC236}">
                  <a16:creationId xmlns:a16="http://schemas.microsoft.com/office/drawing/2014/main" id="{69D1D52D-0DC6-DACA-3656-A8D8D527FC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IE"/>
            </a:p>
          </p:txBody>
        </p:sp>
        <p:sp>
          <p:nvSpPr>
            <p:cNvPr id="9242" name="Freeform 31">
              <a:extLst>
                <a:ext uri="{FF2B5EF4-FFF2-40B4-BE49-F238E27FC236}">
                  <a16:creationId xmlns:a16="http://schemas.microsoft.com/office/drawing/2014/main" id="{DE06F21F-4C0A-F98D-26C9-8FC6D9E140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IE"/>
            </a:p>
          </p:txBody>
        </p:sp>
        <p:sp>
          <p:nvSpPr>
            <p:cNvPr id="9243" name="Freeform 32">
              <a:extLst>
                <a:ext uri="{FF2B5EF4-FFF2-40B4-BE49-F238E27FC236}">
                  <a16:creationId xmlns:a16="http://schemas.microsoft.com/office/drawing/2014/main" id="{90083741-CC6A-47F0-3681-95212E675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IE"/>
            </a:p>
          </p:txBody>
        </p:sp>
        <p:sp>
          <p:nvSpPr>
            <p:cNvPr id="9244" name="Freeform 33">
              <a:extLst>
                <a:ext uri="{FF2B5EF4-FFF2-40B4-BE49-F238E27FC236}">
                  <a16:creationId xmlns:a16="http://schemas.microsoft.com/office/drawing/2014/main" id="{BE613C7F-E17C-FB80-24EF-062DE0DB8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IE"/>
            </a:p>
          </p:txBody>
        </p:sp>
        <p:sp>
          <p:nvSpPr>
            <p:cNvPr id="9245" name="Freeform 34">
              <a:extLst>
                <a:ext uri="{FF2B5EF4-FFF2-40B4-BE49-F238E27FC236}">
                  <a16:creationId xmlns:a16="http://schemas.microsoft.com/office/drawing/2014/main" id="{734E3528-C3C6-5656-DF91-4F0B35749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IE"/>
            </a:p>
          </p:txBody>
        </p:sp>
        <p:sp>
          <p:nvSpPr>
            <p:cNvPr id="9246" name="Freeform 35">
              <a:extLst>
                <a:ext uri="{FF2B5EF4-FFF2-40B4-BE49-F238E27FC236}">
                  <a16:creationId xmlns:a16="http://schemas.microsoft.com/office/drawing/2014/main" id="{D895A56D-A5CB-C91C-D711-2F65314D20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IE"/>
            </a:p>
          </p:txBody>
        </p:sp>
        <p:sp>
          <p:nvSpPr>
            <p:cNvPr id="9247" name="Freeform 36">
              <a:extLst>
                <a:ext uri="{FF2B5EF4-FFF2-40B4-BE49-F238E27FC236}">
                  <a16:creationId xmlns:a16="http://schemas.microsoft.com/office/drawing/2014/main" id="{4689D473-2A18-0562-11CD-DD5BF48BA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IE"/>
            </a:p>
          </p:txBody>
        </p:sp>
        <p:sp>
          <p:nvSpPr>
            <p:cNvPr id="9248" name="Freeform 37">
              <a:extLst>
                <a:ext uri="{FF2B5EF4-FFF2-40B4-BE49-F238E27FC236}">
                  <a16:creationId xmlns:a16="http://schemas.microsoft.com/office/drawing/2014/main" id="{9D27D17C-BA26-84F7-9015-4B19C2F380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IE"/>
            </a:p>
          </p:txBody>
        </p:sp>
        <p:sp>
          <p:nvSpPr>
            <p:cNvPr id="9249" name="Freeform 38">
              <a:extLst>
                <a:ext uri="{FF2B5EF4-FFF2-40B4-BE49-F238E27FC236}">
                  <a16:creationId xmlns:a16="http://schemas.microsoft.com/office/drawing/2014/main" id="{8D35250E-4BD0-C128-130B-12A98083F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IE"/>
            </a:p>
          </p:txBody>
        </p:sp>
      </p:grpSp>
      <p:sp>
        <p:nvSpPr>
          <p:cNvPr id="9251" name="Rectangle 9250">
            <a:extLst>
              <a:ext uri="{FF2B5EF4-FFF2-40B4-BE49-F238E27FC236}">
                <a16:creationId xmlns:a16="http://schemas.microsoft.com/office/drawing/2014/main" id="{56A07430-04B9-1605-E042-380CD0898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9253" name="Freeform 11">
            <a:extLst>
              <a:ext uri="{FF2B5EF4-FFF2-40B4-BE49-F238E27FC236}">
                <a16:creationId xmlns:a16="http://schemas.microsoft.com/office/drawing/2014/main" id="{17DF7E0C-A315-C365-DDD9-7EB10ABC58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IE"/>
          </a:p>
        </p:txBody>
      </p:sp>
      <p:sp useBgFill="1">
        <p:nvSpPr>
          <p:cNvPr id="9255" name="Rectangle 9254">
            <a:extLst>
              <a:ext uri="{FF2B5EF4-FFF2-40B4-BE49-F238E27FC236}">
                <a16:creationId xmlns:a16="http://schemas.microsoft.com/office/drawing/2014/main" id="{1CDF3BDD-50A0-A7A6-449C-96F4511591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85DC0D-2DAC-44D5-6E11-64BC196F8A84}"/>
              </a:ext>
            </a:extLst>
          </p:cNvPr>
          <p:cNvSpPr>
            <a:spLocks noGrp="1"/>
          </p:cNvSpPr>
          <p:nvPr>
            <p:ph type="title"/>
          </p:nvPr>
        </p:nvSpPr>
        <p:spPr>
          <a:xfrm>
            <a:off x="649224" y="645106"/>
            <a:ext cx="3650279" cy="1259894"/>
          </a:xfrm>
        </p:spPr>
        <p:txBody>
          <a:bodyPr vert="horz" lIns="91440" tIns="45720" rIns="91440" bIns="45720" rtlCol="0" anchor="t">
            <a:normAutofit/>
          </a:bodyPr>
          <a:lstStyle/>
          <a:p>
            <a:pPr>
              <a:lnSpc>
                <a:spcPct val="90000"/>
              </a:lnSpc>
            </a:pPr>
            <a:r>
              <a:rPr lang="en-US" sz="2800" dirty="0"/>
              <a:t>The Diocesan Pastoral Council is concerned with:</a:t>
            </a:r>
          </a:p>
        </p:txBody>
      </p:sp>
      <p:sp>
        <p:nvSpPr>
          <p:cNvPr id="9257" name="Rectangle 9256">
            <a:extLst>
              <a:ext uri="{FF2B5EF4-FFF2-40B4-BE49-F238E27FC236}">
                <a16:creationId xmlns:a16="http://schemas.microsoft.com/office/drawing/2014/main" id="{8048156B-5028-90B1-7EFB-F35C6171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3" name="Content Placeholder 2">
            <a:extLst>
              <a:ext uri="{FF2B5EF4-FFF2-40B4-BE49-F238E27FC236}">
                <a16:creationId xmlns:a16="http://schemas.microsoft.com/office/drawing/2014/main" id="{3093544B-AD76-6744-E3EC-62FE6EA1CBCB}"/>
              </a:ext>
            </a:extLst>
          </p:cNvPr>
          <p:cNvSpPr>
            <a:spLocks noGrp="1"/>
          </p:cNvSpPr>
          <p:nvPr>
            <p:ph sz="half" idx="1"/>
          </p:nvPr>
        </p:nvSpPr>
        <p:spPr>
          <a:xfrm>
            <a:off x="649225" y="2133600"/>
            <a:ext cx="3650278" cy="3759253"/>
          </a:xfrm>
        </p:spPr>
        <p:txBody>
          <a:bodyPr vert="horz" lIns="91440" tIns="45720" rIns="91440" bIns="45720" rtlCol="0">
            <a:normAutofit fontScale="85000" lnSpcReduction="20000"/>
          </a:bodyPr>
          <a:lstStyle/>
          <a:p>
            <a:r>
              <a:rPr lang="en-IE" sz="2800" dirty="0">
                <a:solidFill>
                  <a:srgbClr val="000000"/>
                </a:solidFill>
                <a:effectLst/>
                <a:latin typeface="Bookman Old Style" panose="02050604050505020204" pitchFamily="18" charset="0"/>
              </a:rPr>
              <a:t>Concern itself with the pastoral works of the diocese</a:t>
            </a:r>
          </a:p>
          <a:p>
            <a:r>
              <a:rPr lang="en-IE" sz="2800" dirty="0">
                <a:solidFill>
                  <a:srgbClr val="000000"/>
                </a:solidFill>
                <a:latin typeface="Bookman Old Style" panose="02050604050505020204" pitchFamily="18" charset="0"/>
              </a:rPr>
              <a:t>C</a:t>
            </a:r>
            <a:r>
              <a:rPr lang="en-IE" sz="2800" dirty="0">
                <a:solidFill>
                  <a:srgbClr val="000000"/>
                </a:solidFill>
                <a:effectLst/>
                <a:latin typeface="Bookman Old Style" panose="02050604050505020204" pitchFamily="18" charset="0"/>
              </a:rPr>
              <a:t>ollaborate with the bishop in formulating recommendations for the developing and supporting the diocesan pastoral vision.</a:t>
            </a:r>
          </a:p>
          <a:p>
            <a:pPr marL="0" indent="0"/>
            <a:endParaRPr lang="en-US" dirty="0"/>
          </a:p>
        </p:txBody>
      </p:sp>
      <p:pic>
        <p:nvPicPr>
          <p:cNvPr id="9218" name="Picture 2" descr="Bishop Fintan Monahan reflects on Pope ...">
            <a:extLst>
              <a:ext uri="{FF2B5EF4-FFF2-40B4-BE49-F238E27FC236}">
                <a16:creationId xmlns:a16="http://schemas.microsoft.com/office/drawing/2014/main" id="{9FB50545-13AF-A747-247A-319D6EEFA99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972716" y="640080"/>
            <a:ext cx="6247230" cy="5252773"/>
          </a:xfrm>
          <a:prstGeom prst="rect">
            <a:avLst/>
          </a:prstGeom>
          <a:noFill/>
          <a:extLst>
            <a:ext uri="{909E8E84-426E-40DD-AFC4-6F175D3DCCD1}">
              <a14:hiddenFill xmlns:a14="http://schemas.microsoft.com/office/drawing/2010/main">
                <a:solidFill>
                  <a:srgbClr val="FFFFFF"/>
                </a:solidFill>
              </a14:hiddenFill>
            </a:ext>
          </a:extLst>
        </p:spPr>
      </p:pic>
      <p:sp>
        <p:nvSpPr>
          <p:cNvPr id="9259" name="Freeform 11">
            <a:extLst>
              <a:ext uri="{FF2B5EF4-FFF2-40B4-BE49-F238E27FC236}">
                <a16:creationId xmlns:a16="http://schemas.microsoft.com/office/drawing/2014/main" id="{973EE344-242B-9D82-0473-A64F263FE0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4857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BF9B641D-3ECE-B897-C808-D84C37FCE174}"/>
            </a:ext>
          </a:extLst>
        </p:cNvPr>
        <p:cNvGrpSpPr/>
        <p:nvPr/>
      </p:nvGrpSpPr>
      <p:grpSpPr>
        <a:xfrm>
          <a:off x="0" y="0"/>
          <a:ext cx="0" cy="0"/>
          <a:chOff x="0" y="0"/>
          <a:chExt cx="0" cy="0"/>
        </a:xfrm>
      </p:grpSpPr>
      <p:grpSp>
        <p:nvGrpSpPr>
          <p:cNvPr id="11349" name="Group 1134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35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IE"/>
            </a:p>
          </p:txBody>
        </p:sp>
        <p:sp>
          <p:nvSpPr>
            <p:cNvPr id="1135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IE"/>
            </a:p>
          </p:txBody>
        </p:sp>
        <p:sp>
          <p:nvSpPr>
            <p:cNvPr id="1135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IE"/>
            </a:p>
          </p:txBody>
        </p:sp>
        <p:sp>
          <p:nvSpPr>
            <p:cNvPr id="1135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IE"/>
            </a:p>
          </p:txBody>
        </p:sp>
        <p:sp>
          <p:nvSpPr>
            <p:cNvPr id="1135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IE"/>
            </a:p>
          </p:txBody>
        </p:sp>
        <p:sp>
          <p:nvSpPr>
            <p:cNvPr id="1135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IE"/>
            </a:p>
          </p:txBody>
        </p:sp>
        <p:sp>
          <p:nvSpPr>
            <p:cNvPr id="1135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IE"/>
            </a:p>
          </p:txBody>
        </p:sp>
        <p:sp>
          <p:nvSpPr>
            <p:cNvPr id="1135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IE"/>
            </a:p>
          </p:txBody>
        </p:sp>
        <p:sp>
          <p:nvSpPr>
            <p:cNvPr id="1135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IE"/>
            </a:p>
          </p:txBody>
        </p:sp>
        <p:sp>
          <p:nvSpPr>
            <p:cNvPr id="1135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IE"/>
            </a:p>
          </p:txBody>
        </p:sp>
        <p:sp>
          <p:nvSpPr>
            <p:cNvPr id="1136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IE"/>
            </a:p>
          </p:txBody>
        </p:sp>
        <p:sp>
          <p:nvSpPr>
            <p:cNvPr id="1136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IE"/>
            </a:p>
          </p:txBody>
        </p:sp>
      </p:grpSp>
      <p:grpSp>
        <p:nvGrpSpPr>
          <p:cNvPr id="11363" name="Group 1136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136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IE"/>
            </a:p>
          </p:txBody>
        </p:sp>
        <p:sp>
          <p:nvSpPr>
            <p:cNvPr id="1136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IE"/>
            </a:p>
          </p:txBody>
        </p:sp>
        <p:sp>
          <p:nvSpPr>
            <p:cNvPr id="1136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IE"/>
            </a:p>
          </p:txBody>
        </p:sp>
        <p:sp>
          <p:nvSpPr>
            <p:cNvPr id="1136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IE"/>
            </a:p>
          </p:txBody>
        </p:sp>
        <p:sp>
          <p:nvSpPr>
            <p:cNvPr id="1136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IE"/>
            </a:p>
          </p:txBody>
        </p:sp>
        <p:sp>
          <p:nvSpPr>
            <p:cNvPr id="1136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IE"/>
            </a:p>
          </p:txBody>
        </p:sp>
        <p:sp>
          <p:nvSpPr>
            <p:cNvPr id="1137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IE"/>
            </a:p>
          </p:txBody>
        </p:sp>
        <p:sp>
          <p:nvSpPr>
            <p:cNvPr id="1137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IE"/>
            </a:p>
          </p:txBody>
        </p:sp>
        <p:sp>
          <p:nvSpPr>
            <p:cNvPr id="1137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IE"/>
            </a:p>
          </p:txBody>
        </p:sp>
        <p:sp>
          <p:nvSpPr>
            <p:cNvPr id="1137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IE"/>
            </a:p>
          </p:txBody>
        </p:sp>
        <p:sp>
          <p:nvSpPr>
            <p:cNvPr id="1137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IE"/>
            </a:p>
          </p:txBody>
        </p:sp>
        <p:sp>
          <p:nvSpPr>
            <p:cNvPr id="1137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IE"/>
            </a:p>
          </p:txBody>
        </p:sp>
      </p:grpSp>
      <p:sp>
        <p:nvSpPr>
          <p:cNvPr id="11377" name="Rectangle 1137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137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IE"/>
          </a:p>
        </p:txBody>
      </p:sp>
      <p:sp>
        <p:nvSpPr>
          <p:cNvPr id="2" name="Title 1">
            <a:extLst>
              <a:ext uri="{FF2B5EF4-FFF2-40B4-BE49-F238E27FC236}">
                <a16:creationId xmlns:a16="http://schemas.microsoft.com/office/drawing/2014/main" id="{B62FC677-AB17-EC22-2963-27845EB308E6}"/>
              </a:ext>
            </a:extLst>
          </p:cNvPr>
          <p:cNvSpPr>
            <a:spLocks noGrp="1"/>
          </p:cNvSpPr>
          <p:nvPr>
            <p:ph type="title"/>
          </p:nvPr>
        </p:nvSpPr>
        <p:spPr>
          <a:xfrm>
            <a:off x="2592925" y="624110"/>
            <a:ext cx="8911687" cy="1280890"/>
          </a:xfrm>
        </p:spPr>
        <p:txBody>
          <a:bodyPr vert="horz" lIns="91440" tIns="45720" rIns="91440" bIns="45720" rtlCol="0" anchor="t">
            <a:normAutofit/>
          </a:bodyPr>
          <a:lstStyle/>
          <a:p>
            <a:r>
              <a:rPr lang="en-US"/>
              <a:t>Diocesan Pastoral Council collaborates with:</a:t>
            </a:r>
          </a:p>
        </p:txBody>
      </p:sp>
      <p:sp>
        <p:nvSpPr>
          <p:cNvPr id="3" name="Content Placeholder 2">
            <a:extLst>
              <a:ext uri="{FF2B5EF4-FFF2-40B4-BE49-F238E27FC236}">
                <a16:creationId xmlns:a16="http://schemas.microsoft.com/office/drawing/2014/main" id="{5707A99F-9A65-336C-3909-358E2593404E}"/>
              </a:ext>
            </a:extLst>
          </p:cNvPr>
          <p:cNvSpPr>
            <a:spLocks noGrp="1"/>
          </p:cNvSpPr>
          <p:nvPr>
            <p:ph sz="half" idx="1"/>
          </p:nvPr>
        </p:nvSpPr>
        <p:spPr>
          <a:xfrm>
            <a:off x="2589212" y="2125362"/>
            <a:ext cx="5835121" cy="3785860"/>
          </a:xfrm>
        </p:spPr>
        <p:txBody>
          <a:bodyPr vert="horz" lIns="91440" tIns="45720" rIns="91440" bIns="45720" rtlCol="0">
            <a:normAutofit lnSpcReduction="10000"/>
          </a:bodyPr>
          <a:lstStyle/>
          <a:p>
            <a:pPr lvl="1"/>
            <a:r>
              <a:rPr lang="en-US" sz="2800" dirty="0">
                <a:effectLst/>
              </a:rPr>
              <a:t>Council of Priests,</a:t>
            </a:r>
          </a:p>
          <a:p>
            <a:pPr lvl="1"/>
            <a:r>
              <a:rPr lang="en-US" sz="2800" dirty="0">
                <a:effectLst/>
              </a:rPr>
              <a:t>Office for Mission   and Ministry</a:t>
            </a:r>
            <a:endParaRPr lang="en-US" sz="2800" dirty="0"/>
          </a:p>
          <a:p>
            <a:pPr lvl="1"/>
            <a:r>
              <a:rPr lang="en-US" sz="2800" dirty="0">
                <a:effectLst/>
              </a:rPr>
              <a:t>Pastoral Area Councils </a:t>
            </a:r>
          </a:p>
          <a:p>
            <a:pPr lvl="1"/>
            <a:r>
              <a:rPr lang="en-US" sz="2800" dirty="0">
                <a:effectLst/>
              </a:rPr>
              <a:t>Parish Pastoral Councils </a:t>
            </a:r>
          </a:p>
          <a:p>
            <a:pPr lvl="1"/>
            <a:r>
              <a:rPr lang="en-US" sz="2800" dirty="0">
                <a:effectLst/>
              </a:rPr>
              <a:t>Other Councils or groups set up by the diocese for specific pastoral needs</a:t>
            </a:r>
          </a:p>
          <a:p>
            <a:pPr marL="0" indent="0"/>
            <a:endParaRPr lang="en-US" dirty="0"/>
          </a:p>
        </p:txBody>
      </p:sp>
      <p:pic>
        <p:nvPicPr>
          <p:cNvPr id="11270" name="Picture 6" descr="What is Business Collaboration? | Types ...">
            <a:extLst>
              <a:ext uri="{FF2B5EF4-FFF2-40B4-BE49-F238E27FC236}">
                <a16:creationId xmlns:a16="http://schemas.microsoft.com/office/drawing/2014/main" id="{EF06E6D4-D451-CA1A-1E15-18CB8D8BA10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70093" y="2631335"/>
            <a:ext cx="3608167" cy="247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4518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2878</TotalTime>
  <Words>842</Words>
  <Application>Microsoft Macintosh PowerPoint</Application>
  <PresentationFormat>Widescreen</PresentationFormat>
  <Paragraphs>75</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Arial</vt:lpstr>
      <vt:lpstr>Book Antiqua</vt:lpstr>
      <vt:lpstr>Bookman Old Style</vt:lpstr>
      <vt:lpstr>Century Gothic</vt:lpstr>
      <vt:lpstr>Wingdings 3</vt:lpstr>
      <vt:lpstr>Wisp</vt:lpstr>
      <vt:lpstr>Killaloe Diocesan Pastoral Council </vt:lpstr>
      <vt:lpstr>Pope Francis – on Pastoral Councils </vt:lpstr>
      <vt:lpstr>Code of Canon Law – on Pastoral Councils </vt:lpstr>
      <vt:lpstr>Christus Dominus – on Pastoral Councils </vt:lpstr>
      <vt:lpstr>Pope John Paul II - Christifideles Laici  </vt:lpstr>
      <vt:lpstr>Synodal Church  </vt:lpstr>
      <vt:lpstr>Function of the Diocesan Pastoral Council </vt:lpstr>
      <vt:lpstr>The Diocesan Pastoral Council is concerned with:</vt:lpstr>
      <vt:lpstr>Diocesan Pastoral Council collaborates with:</vt:lpstr>
      <vt:lpstr>Annual Review with the Office for Mission and Ministry </vt:lpstr>
      <vt:lpstr>Boundaries </vt:lpstr>
      <vt:lpstr>Membership of the Diocesan Pastoral Council </vt:lpstr>
      <vt:lpstr>The make-up of the group</vt:lpstr>
      <vt:lpstr>Traits we will try to exercise at our meetings. </vt:lpstr>
      <vt:lpstr>Meetings</vt:lpstr>
      <vt:lpstr>Office of Mission and Ministry </vt:lpstr>
      <vt:lpstr>Finance </vt:lpstr>
      <vt:lpstr>AMENDMENTS TO THE DIOCESAN PASTORAL COUNCIL CONSTITUTION</vt:lpstr>
      <vt:lpstr>Things for us to keep an eye 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Collins</dc:creator>
  <cp:lastModifiedBy>Michael Collins</cp:lastModifiedBy>
  <cp:revision>2</cp:revision>
  <cp:lastPrinted>2025-02-25T14:53:00Z</cp:lastPrinted>
  <dcterms:created xsi:type="dcterms:W3CDTF">2025-02-22T10:21:20Z</dcterms:created>
  <dcterms:modified xsi:type="dcterms:W3CDTF">2025-02-25T14:53:15Z</dcterms:modified>
</cp:coreProperties>
</file>